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87"/>
  </p:notesMasterIdLst>
  <p:handoutMasterIdLst>
    <p:handoutMasterId r:id="rId88"/>
  </p:handoutMasterIdLst>
  <p:sldIdLst>
    <p:sldId id="627" r:id="rId2"/>
    <p:sldId id="623" r:id="rId3"/>
    <p:sldId id="625" r:id="rId4"/>
    <p:sldId id="624" r:id="rId5"/>
    <p:sldId id="626" r:id="rId6"/>
    <p:sldId id="576" r:id="rId7"/>
    <p:sldId id="651" r:id="rId8"/>
    <p:sldId id="652" r:id="rId9"/>
    <p:sldId id="578" r:id="rId10"/>
    <p:sldId id="593" r:id="rId11"/>
    <p:sldId id="483" r:id="rId12"/>
    <p:sldId id="496" r:id="rId13"/>
    <p:sldId id="589" r:id="rId14"/>
    <p:sldId id="416" r:id="rId15"/>
    <p:sldId id="417" r:id="rId16"/>
    <p:sldId id="500" r:id="rId17"/>
    <p:sldId id="615" r:id="rId18"/>
    <p:sldId id="618" r:id="rId19"/>
    <p:sldId id="501" r:id="rId20"/>
    <p:sldId id="568" r:id="rId21"/>
    <p:sldId id="569" r:id="rId22"/>
    <p:sldId id="596" r:id="rId23"/>
    <p:sldId id="597" r:id="rId24"/>
    <p:sldId id="598" r:id="rId25"/>
    <p:sldId id="599" r:id="rId26"/>
    <p:sldId id="600" r:id="rId27"/>
    <p:sldId id="601" r:id="rId28"/>
    <p:sldId id="602" r:id="rId29"/>
    <p:sldId id="604" r:id="rId30"/>
    <p:sldId id="606" r:id="rId31"/>
    <p:sldId id="607" r:id="rId32"/>
    <p:sldId id="608" r:id="rId33"/>
    <p:sldId id="609" r:id="rId34"/>
    <p:sldId id="610" r:id="rId35"/>
    <p:sldId id="611" r:id="rId36"/>
    <p:sldId id="616" r:id="rId37"/>
    <p:sldId id="613" r:id="rId38"/>
    <p:sldId id="497" r:id="rId39"/>
    <p:sldId id="619" r:id="rId40"/>
    <p:sldId id="620" r:id="rId41"/>
    <p:sldId id="431" r:id="rId42"/>
    <p:sldId id="435" r:id="rId43"/>
    <p:sldId id="445" r:id="rId44"/>
    <p:sldId id="436" r:id="rId45"/>
    <p:sldId id="571" r:id="rId46"/>
    <p:sldId id="573" r:id="rId47"/>
    <p:sldId id="509" r:id="rId48"/>
    <p:sldId id="567" r:id="rId49"/>
    <p:sldId id="630" r:id="rId50"/>
    <p:sldId id="631" r:id="rId51"/>
    <p:sldId id="632" r:id="rId52"/>
    <p:sldId id="614" r:id="rId53"/>
    <p:sldId id="633" r:id="rId54"/>
    <p:sldId id="634" r:id="rId55"/>
    <p:sldId id="622" r:id="rId56"/>
    <p:sldId id="636" r:id="rId57"/>
    <p:sldId id="635" r:id="rId58"/>
    <p:sldId id="637" r:id="rId59"/>
    <p:sldId id="638" r:id="rId60"/>
    <p:sldId id="639" r:id="rId61"/>
    <p:sldId id="640" r:id="rId62"/>
    <p:sldId id="641" r:id="rId63"/>
    <p:sldId id="642" r:id="rId64"/>
    <p:sldId id="643" r:id="rId65"/>
    <p:sldId id="644" r:id="rId66"/>
    <p:sldId id="645" r:id="rId67"/>
    <p:sldId id="649" r:id="rId68"/>
    <p:sldId id="646" r:id="rId69"/>
    <p:sldId id="650" r:id="rId70"/>
    <p:sldId id="438" r:id="rId71"/>
    <p:sldId id="587" r:id="rId72"/>
    <p:sldId id="437" r:id="rId73"/>
    <p:sldId id="495" r:id="rId74"/>
    <p:sldId id="565" r:id="rId75"/>
    <p:sldId id="566" r:id="rId76"/>
    <p:sldId id="443" r:id="rId77"/>
    <p:sldId id="446" r:id="rId78"/>
    <p:sldId id="494" r:id="rId79"/>
    <p:sldId id="595" r:id="rId80"/>
    <p:sldId id="486" r:id="rId81"/>
    <p:sldId id="647" r:id="rId82"/>
    <p:sldId id="510" r:id="rId83"/>
    <p:sldId id="648" r:id="rId84"/>
    <p:sldId id="511" r:id="rId85"/>
    <p:sldId id="513" r:id="rId86"/>
  </p:sldIdLst>
  <p:sldSz cx="9144000" cy="6858000" type="screen4x3"/>
  <p:notesSz cx="6662738" cy="98663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8800"/>
    <a:srgbClr val="969696"/>
    <a:srgbClr val="D07C00"/>
    <a:srgbClr val="D60093"/>
    <a:srgbClr val="FFCCFF"/>
    <a:srgbClr val="FF3300"/>
    <a:srgbClr val="E5F49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51" autoAdjust="0"/>
    <p:restoredTop sz="90632" autoAdjust="0"/>
  </p:normalViewPr>
  <p:slideViewPr>
    <p:cSldViewPr>
      <p:cViewPr varScale="1">
        <p:scale>
          <a:sx n="104" d="100"/>
          <a:sy n="104" d="100"/>
        </p:scale>
        <p:origin x="14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1200">
                <a:solidFill>
                  <a:srgbClr val="FFCC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1200">
                <a:solidFill>
                  <a:srgbClr val="FFCC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1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1200">
                <a:solidFill>
                  <a:srgbClr val="FFCC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1200" smtClean="0">
                <a:solidFill>
                  <a:srgbClr val="FFCC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F72B90-DDED-458E-B29E-B724B9182D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1200">
                <a:solidFill>
                  <a:srgbClr val="FFCC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1200">
                <a:solidFill>
                  <a:srgbClr val="FFCC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3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1200">
                <a:solidFill>
                  <a:srgbClr val="FFCC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1200" smtClean="0">
                <a:solidFill>
                  <a:srgbClr val="FFCC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65F5E7-14E6-4B31-A2AA-ED623B0DC3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66"/>
          <p:cNvGrpSpPr>
            <a:grpSpLocks/>
          </p:cNvGrpSpPr>
          <p:nvPr/>
        </p:nvGrpSpPr>
        <p:grpSpPr bwMode="auto">
          <a:xfrm>
            <a:off x="0" y="1524000"/>
            <a:ext cx="1828800" cy="4114800"/>
            <a:chOff x="0" y="0"/>
            <a:chExt cx="1152" cy="4319"/>
          </a:xfrm>
        </p:grpSpPr>
        <p:sp>
          <p:nvSpPr>
            <p:cNvPr id="5" name="Rectangle 11267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kumimoji="0" lang="zh-CN" altLang="zh-CN" smtClean="0"/>
            </a:p>
          </p:txBody>
        </p:sp>
        <p:sp>
          <p:nvSpPr>
            <p:cNvPr id="6" name="Rectangle 11268"/>
            <p:cNvSpPr>
              <a:spLocks noChangeArrowheads="1"/>
            </p:cNvSpPr>
            <p:nvPr/>
          </p:nvSpPr>
          <p:spPr bwMode="auto">
            <a:xfrm>
              <a:off x="0" y="2399"/>
              <a:ext cx="1152" cy="192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kumimoji="0" lang="zh-CN" altLang="zh-CN" smtClean="0"/>
            </a:p>
          </p:txBody>
        </p:sp>
        <p:pic>
          <p:nvPicPr>
            <p:cNvPr id="7" name="Picture 1126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32134" name="Rectangle 11270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32135" name="Rectangle 1127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" name="Rectangle 11272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273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172200"/>
            <a:ext cx="6096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endParaRPr kumimoji="0" lang="zh-CN" altLang="en-US" sz="1400" b="0" i="0">
              <a:solidFill>
                <a:schemeClr val="tx1"/>
              </a:solidFill>
            </a:endParaRPr>
          </a:p>
        </p:txBody>
      </p:sp>
      <p:sp>
        <p:nvSpPr>
          <p:cNvPr id="10" name="Rectangle 1127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43454C-846E-40B3-87BB-6E087ABBD2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938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A307A-2B1D-48B4-8852-7BD10EB1D5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306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16EC3-5CA1-450F-BA0C-D3B912761B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600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9019B-C1D5-4D12-9D29-8B3B132264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675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45D8-DE4E-4566-AA11-3F76559A19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796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84A1-E80F-4CB7-8D37-4630FABF0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450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28BB5-7FF5-4980-A792-EA9CF4A1E3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096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54717-9BB5-4972-BC51-783B667D24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297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96DAA-F163-483D-B3AD-14200A4373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49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2451-ACA4-42F3-9F78-FD54903787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730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45F6F-19D1-4C52-83C3-A72125C398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528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星星闪耀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1295400"/>
            <a:ext cx="914400" cy="3962400"/>
            <a:chOff x="0" y="0"/>
            <a:chExt cx="720" cy="4319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kumimoji="0" lang="zh-CN" altLang="zh-CN" smtClean="0"/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kumimoji="0" lang="zh-CN" altLang="zh-CN" smtClean="0"/>
            </a:p>
          </p:txBody>
        </p:sp>
        <p:pic>
          <p:nvPicPr>
            <p:cNvPr id="1035" name="Picture 6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311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11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5943600"/>
            <a:ext cx="594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 i="1">
                <a:solidFill>
                  <a:srgbClr val="FF3300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31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/>
            </a:lvl1pPr>
          </a:lstStyle>
          <a:p>
            <a:pPr>
              <a:defRPr/>
            </a:pPr>
            <a:fld id="{E82A4FE8-5C46-402F-A2F1-0B1827E0CB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anose="05050102010706020507" pitchFamily="18" charset="2"/>
        <a:buChar char="¨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990600"/>
            <a:ext cx="7315200" cy="2116138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ea typeface="黑体" panose="02010609060101010101" pitchFamily="49" charset="-122"/>
              </a:rPr>
              <a:t>图书馆利用基础知识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365625"/>
            <a:ext cx="6586537" cy="1008063"/>
          </a:xfrm>
        </p:spPr>
        <p:txBody>
          <a:bodyPr/>
          <a:lstStyle/>
          <a:p>
            <a:pPr eaLnBrk="1" hangingPunct="1"/>
            <a:r>
              <a:rPr lang="zh-CN" altLang="en-US" smtClean="0"/>
              <a:t>皖北卫生职业学院 图文信息中心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脚占位符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/>
              <a:t>思考</a:t>
            </a:r>
            <a:r>
              <a:rPr lang="en-US" altLang="zh-CN" sz="4000" smtClean="0"/>
              <a:t>1</a:t>
            </a:r>
            <a:r>
              <a:rPr lang="zh-CN" altLang="en-US" sz="4000" smtClean="0"/>
              <a:t>：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954088" y="2708275"/>
            <a:ext cx="810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800">
                <a:solidFill>
                  <a:schemeClr val="tx2"/>
                </a:solidFill>
              </a:rPr>
              <a:t>大家对图书馆有哪些认识。。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273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kumimoji="0" lang="zh-CN" altLang="en-US" sz="1400" b="0" i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762000"/>
            <a:ext cx="6172200" cy="13716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黑体" panose="02010609060101010101" pitchFamily="49" charset="-122"/>
              </a:rPr>
              <a:t>第一部分</a:t>
            </a:r>
            <a:r>
              <a:rPr lang="en-US" altLang="zh-CN" b="1" smtClean="0">
                <a:latin typeface="Arial Black" panose="020B0A04020102020204" pitchFamily="34" charset="0"/>
                <a:ea typeface="黑体" panose="02010609060101010101" pitchFamily="49" charset="-122"/>
              </a:rPr>
              <a:t>——</a:t>
            </a:r>
            <a:endParaRPr lang="en-US" altLang="zh-CN" b="1" smtClean="0">
              <a:ea typeface="黑体" panose="02010609060101010101" pitchFamily="49" charset="-122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362200"/>
            <a:ext cx="6400800" cy="1450975"/>
          </a:xfrm>
        </p:spPr>
        <p:txBody>
          <a:bodyPr/>
          <a:lstStyle/>
          <a:p>
            <a:pPr eaLnBrk="1" hangingPunct="1"/>
            <a:r>
              <a:rPr lang="zh-CN" altLang="en-US" sz="5400" b="1" smtClean="0">
                <a:solidFill>
                  <a:schemeClr val="hlink"/>
                </a:solidFill>
                <a:ea typeface="黑体" panose="02010609060101010101" pitchFamily="49" charset="-122"/>
              </a:rPr>
              <a:t>图书馆学的基础知识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87375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图书馆的馆藏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543800" cy="4419600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mtClean="0">
                <a:solidFill>
                  <a:srgbClr val="FFFFFF"/>
                </a:solidFill>
                <a:ea typeface="楷体_GB2312" pitchFamily="49" charset="-122"/>
              </a:rPr>
              <a:t>馆藏，是图书馆所收藏的各类文献的总和。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思考</a:t>
            </a:r>
            <a:r>
              <a:rPr lang="en-US" altLang="zh-CN" smtClean="0"/>
              <a:t>2</a:t>
            </a:r>
            <a:r>
              <a:rPr lang="zh-CN" altLang="en-US" smtClean="0"/>
              <a:t>：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图书馆收藏的文献都有哪些呢？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87375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mtClean="0"/>
              <a:t>2  </a:t>
            </a:r>
            <a:r>
              <a:rPr lang="zh-CN" altLang="en-US" smtClean="0"/>
              <a:t>文献资源的类型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2286000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endParaRPr lang="en-US" altLang="zh-CN" sz="3400" smtClean="0">
              <a:ea typeface="楷体_GB2312" pitchFamily="49" charset="-122"/>
            </a:endParaRPr>
          </a:p>
          <a:p>
            <a:pPr eaLnBrk="1" hangingPunct="1"/>
            <a:r>
              <a:rPr lang="zh-CN" altLang="en-US" sz="4000" b="1" smtClean="0">
                <a:ea typeface="楷体_GB2312" pitchFamily="49" charset="-122"/>
              </a:rPr>
              <a:t>按照不同的标准对文献进行划分，可以分出不同类型。</a:t>
            </a:r>
            <a:endParaRPr lang="zh-CN" alt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227330" name="Rectangle 3074"/>
          <p:cNvSpPr>
            <a:spLocks noGrp="1" noChangeArrowheads="1"/>
          </p:cNvSpPr>
          <p:nvPr>
            <p:ph type="title"/>
          </p:nvPr>
        </p:nvSpPr>
        <p:spPr>
          <a:xfrm>
            <a:off x="1219200" y="587375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mtClean="0"/>
              <a:t>2.1  </a:t>
            </a:r>
            <a:r>
              <a:rPr lang="zh-CN" altLang="en-US" smtClean="0">
                <a:ea typeface="楷体_GB2312" pitchFamily="49" charset="-122"/>
              </a:rPr>
              <a:t>按出版方式</a:t>
            </a:r>
          </a:p>
        </p:txBody>
      </p:sp>
      <p:sp>
        <p:nvSpPr>
          <p:cNvPr id="227331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2667000" cy="3565525"/>
          </a:xfrm>
        </p:spPr>
        <p:txBody>
          <a:bodyPr/>
          <a:lstStyle/>
          <a:p>
            <a:pPr algn="just"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z="3600" smtClean="0">
                <a:ea typeface="楷体_GB2312" pitchFamily="49" charset="-122"/>
              </a:rPr>
              <a:t>图书</a:t>
            </a:r>
          </a:p>
          <a:p>
            <a:pPr algn="just"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z="3600" smtClean="0">
                <a:ea typeface="楷体_GB2312" pitchFamily="49" charset="-122"/>
              </a:rPr>
              <a:t>期刊</a:t>
            </a:r>
          </a:p>
          <a:p>
            <a:pPr algn="just"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z="3600" smtClean="0">
                <a:ea typeface="楷体_GB2312" pitchFamily="49" charset="-122"/>
              </a:rPr>
              <a:t>报纸</a:t>
            </a:r>
          </a:p>
          <a:p>
            <a:pPr algn="just"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z="3600" smtClean="0">
                <a:latin typeface="楷体_GB2312" pitchFamily="49" charset="-122"/>
                <a:ea typeface="楷体_GB2312" pitchFamily="49" charset="-122"/>
              </a:rPr>
              <a:t>会议文献</a:t>
            </a:r>
          </a:p>
          <a:p>
            <a:pPr algn="just"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z="3600" smtClean="0">
                <a:ea typeface="楷体_GB2312" pitchFamily="49" charset="-122"/>
              </a:rPr>
              <a:t>学位论文</a:t>
            </a:r>
          </a:p>
          <a:p>
            <a:pPr algn="just" eaLnBrk="1" hangingPunct="1">
              <a:buFont typeface="Symbol" panose="05050102010706020507" pitchFamily="18" charset="2"/>
              <a:buBlip>
                <a:blip r:embed="rId2"/>
              </a:buBlip>
            </a:pPr>
            <a:endParaRPr lang="en-US" altLang="zh-CN" sz="3600" smtClean="0">
              <a:ea typeface="楷体_GB2312" pitchFamily="49" charset="-122"/>
            </a:endParaRPr>
          </a:p>
        </p:txBody>
      </p:sp>
      <p:sp>
        <p:nvSpPr>
          <p:cNvPr id="227332" name="Rectangle 3076"/>
          <p:cNvSpPr>
            <a:spLocks noChangeArrowheads="1"/>
          </p:cNvSpPr>
          <p:nvPr/>
        </p:nvSpPr>
        <p:spPr bwMode="auto">
          <a:xfrm>
            <a:off x="4648200" y="1676400"/>
            <a:ext cx="2971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90000"/>
              </a:lnSpc>
              <a:buClrTx/>
              <a:buSzPct val="85000"/>
              <a:buFontTx/>
              <a:buBlip>
                <a:blip r:embed="rId2"/>
              </a:buBlip>
            </a:pPr>
            <a:r>
              <a:rPr lang="zh-CN" altLang="en-US" sz="3600">
                <a:latin typeface="Arial" panose="020B0604020202020204" pitchFamily="34" charset="0"/>
                <a:ea typeface="楷体_GB2312" pitchFamily="49" charset="-122"/>
              </a:rPr>
              <a:t>科技报告</a:t>
            </a:r>
          </a:p>
          <a:p>
            <a:pPr algn="just" eaLnBrk="1" hangingPunct="1">
              <a:lnSpc>
                <a:spcPct val="90000"/>
              </a:lnSpc>
              <a:buClrTx/>
              <a:buSzPct val="85000"/>
              <a:buFontTx/>
              <a:buBlip>
                <a:blip r:embed="rId2"/>
              </a:buBlip>
            </a:pPr>
            <a:r>
              <a:rPr lang="zh-CN" altLang="en-US" sz="3600">
                <a:latin typeface="Arial" panose="020B0604020202020204" pitchFamily="34" charset="0"/>
                <a:ea typeface="楷体_GB2312" pitchFamily="49" charset="-122"/>
              </a:rPr>
              <a:t>专利文献</a:t>
            </a:r>
          </a:p>
          <a:p>
            <a:pPr algn="just" eaLnBrk="1" hangingPunct="1">
              <a:lnSpc>
                <a:spcPct val="90000"/>
              </a:lnSpc>
              <a:buClrTx/>
              <a:buSzPct val="85000"/>
              <a:buFontTx/>
              <a:buBlip>
                <a:blip r:embed="rId2"/>
              </a:buBlip>
            </a:pPr>
            <a:r>
              <a:rPr lang="zh-CN" altLang="en-US" sz="3600">
                <a:latin typeface="Arial" panose="020B0604020202020204" pitchFamily="34" charset="0"/>
                <a:ea typeface="楷体_GB2312" pitchFamily="49" charset="-122"/>
              </a:rPr>
              <a:t>档案</a:t>
            </a:r>
          </a:p>
          <a:p>
            <a:pPr algn="just" eaLnBrk="1" hangingPunct="1">
              <a:lnSpc>
                <a:spcPct val="90000"/>
              </a:lnSpc>
              <a:buClrTx/>
              <a:buSzPct val="85000"/>
              <a:buFontTx/>
              <a:buBlip>
                <a:blip r:embed="rId2"/>
              </a:buBlip>
            </a:pPr>
            <a:r>
              <a:rPr lang="zh-CN" altLang="en-US" sz="3600">
                <a:latin typeface="Arial" panose="020B0604020202020204" pitchFamily="34" charset="0"/>
                <a:ea typeface="楷体_GB2312" pitchFamily="49" charset="-122"/>
              </a:rPr>
              <a:t>标准文献</a:t>
            </a:r>
          </a:p>
          <a:p>
            <a:pPr algn="just" eaLnBrk="1" hangingPunct="1">
              <a:lnSpc>
                <a:spcPct val="90000"/>
              </a:lnSpc>
              <a:buClrTx/>
              <a:buSzPct val="85000"/>
              <a:buFontTx/>
              <a:buBlip>
                <a:blip r:embed="rId2"/>
              </a:buBlip>
            </a:pPr>
            <a:r>
              <a:rPr lang="zh-CN" altLang="en-US" sz="3600">
                <a:latin typeface="Arial" panose="020B0604020202020204" pitchFamily="34" charset="0"/>
                <a:ea typeface="楷体_GB2312" pitchFamily="49" charset="-122"/>
              </a:rPr>
              <a:t>政府出版物</a:t>
            </a:r>
          </a:p>
          <a:p>
            <a:pPr algn="just" eaLnBrk="1" hangingPunct="1">
              <a:lnSpc>
                <a:spcPct val="90000"/>
              </a:lnSpc>
              <a:buClrTx/>
              <a:buSzPct val="85000"/>
              <a:buFontTx/>
              <a:buNone/>
            </a:pPr>
            <a:endParaRPr lang="zh-CN" altLang="en-US" sz="3600">
              <a:latin typeface="Arial" panose="020B0604020202020204" pitchFamily="34" charset="0"/>
              <a:ea typeface="楷体_GB2312" pitchFamily="49" charset="-122"/>
            </a:endParaRPr>
          </a:p>
          <a:p>
            <a:pPr algn="just" eaLnBrk="1" hangingPunct="1">
              <a:lnSpc>
                <a:spcPct val="90000"/>
              </a:lnSpc>
              <a:buClrTx/>
              <a:buSzPct val="85000"/>
              <a:buFontTx/>
              <a:buNone/>
            </a:pPr>
            <a:r>
              <a:rPr lang="zh-CN" altLang="en-US" sz="3600">
                <a:latin typeface="Arial" panose="020B0604020202020204" pitchFamily="34" charset="0"/>
                <a:ea typeface="楷体_GB2312" pitchFamily="49" charset="-122"/>
              </a:rPr>
              <a:t>。。。 。。。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utoUpdateAnimBg="0"/>
      <p:bldP spid="227331" grpId="0" autoUpdateAnimBg="0"/>
      <p:bldP spid="22733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87375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mtClean="0"/>
              <a:t>2.2 </a:t>
            </a:r>
            <a:r>
              <a:rPr lang="zh-CN" altLang="en-US" smtClean="0">
                <a:ea typeface="楷体_GB2312" pitchFamily="49" charset="-122"/>
              </a:rPr>
              <a:t>按载体形态划分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8001000" cy="4038600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z="3600" smtClean="0">
                <a:ea typeface="楷体_GB2312" pitchFamily="49" charset="-122"/>
              </a:rPr>
              <a:t>印刷型文献</a:t>
            </a:r>
          </a:p>
          <a:p>
            <a:pPr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z="3600" smtClean="0">
                <a:ea typeface="楷体_GB2312" pitchFamily="49" charset="-122"/>
              </a:rPr>
              <a:t>缩微型文献</a:t>
            </a:r>
          </a:p>
          <a:p>
            <a:pPr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z="3600" smtClean="0">
                <a:ea typeface="楷体_GB2312" pitchFamily="49" charset="-122"/>
              </a:rPr>
              <a:t>电子型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CN" altLang="en-US" sz="3600" smtClean="0">
                <a:ea typeface="楷体_GB2312" pitchFamily="49" charset="-122"/>
              </a:rPr>
              <a:t>   （“机读型”文献）</a:t>
            </a:r>
          </a:p>
          <a:p>
            <a:pPr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z="3600" smtClean="0">
                <a:ea typeface="楷体_GB2312" pitchFamily="49" charset="-122"/>
              </a:rPr>
              <a:t>声像型文献</a:t>
            </a:r>
            <a:endParaRPr lang="zh-CN" altLang="en-US" sz="3600" smtClean="0"/>
          </a:p>
        </p:txBody>
      </p:sp>
      <p:pic>
        <p:nvPicPr>
          <p:cNvPr id="335876" name="Picture 4" descr="什么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457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1509" name="Picture 5" descr="书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3024188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bg2"/>
                </a:solidFill>
              </a:rPr>
              <a:t>印刷版的图书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2533" name="Picture 4" descr="文艺期刊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3024188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bg2"/>
                </a:solidFill>
              </a:rPr>
              <a:t>印刷版的期刊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23555" name="Picture 2" descr="缩微胶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3024188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bg2"/>
                </a:solidFill>
              </a:rPr>
              <a:t>缩微平片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273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kumimoji="0" lang="zh-CN" altLang="en-US" sz="1400" b="0" i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8175" y="1125538"/>
            <a:ext cx="6934200" cy="2116137"/>
          </a:xfrm>
        </p:spPr>
        <p:txBody>
          <a:bodyPr/>
          <a:lstStyle/>
          <a:p>
            <a:pPr eaLnBrk="1" hangingPunct="1"/>
            <a:r>
              <a:rPr lang="zh-CN" altLang="en-US" smtClean="0"/>
              <a:t>让我们认识一下： 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2852738"/>
            <a:ext cx="6985000" cy="1752600"/>
          </a:xfrm>
        </p:spPr>
        <p:txBody>
          <a:bodyPr/>
          <a:lstStyle/>
          <a:p>
            <a:pPr eaLnBrk="1" hangingPunct="1"/>
            <a:r>
              <a:rPr lang="zh-CN" altLang="en-US" sz="6600" smtClean="0">
                <a:ea typeface="黑体" panose="02010609060101010101" pitchFamily="49" charset="-122"/>
              </a:rPr>
              <a:t>大学生的信息素养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24579" name="Picture 2" descr="缩微胶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3024188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bg2"/>
                </a:solidFill>
              </a:rPr>
              <a:t>缩微胶卷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25603" name="Picture 2" descr="缩微阅读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3024188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bg2"/>
                </a:solidFill>
              </a:rPr>
              <a:t>缩微阅读机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26627" name="Picture 2" descr="Sn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2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3024188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bg2"/>
                </a:solidFill>
              </a:rPr>
              <a:t>电子图书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27651" name="Picture 2" descr="Sn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971800" y="2133600"/>
            <a:ext cx="57150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b="1" i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19</a:t>
            </a:r>
            <a:r>
              <a:rPr lang="zh-CN" altLang="en-US" b="1" i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个大类，</a:t>
            </a:r>
            <a:r>
              <a:rPr lang="en-US" altLang="zh-CN" b="1" i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1.2</a:t>
            </a:r>
            <a:r>
              <a:rPr lang="zh-CN" altLang="en-US" b="1" i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Ｔ容量，数万种图书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28675" name="Picture 2" descr="Sna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29699" name="Picture 2" descr="Sna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30723" name="Picture 2" descr="Sna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31747" name="Picture 2" descr="Sna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32771" name="Picture 2" descr="Sna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33795" name="Picture 2" descr="Snap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Snap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smtClean="0">
                <a:ea typeface="黑体" panose="02010609060101010101" pitchFamily="49" charset="-122"/>
              </a:rPr>
              <a:t>国内外非常重视大学生的“信息素养”教育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8020050" cy="44958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FFFFFF"/>
                </a:solidFill>
              </a:rPr>
              <a:t>美国普渡大学宣布设立“</a:t>
            </a:r>
            <a:r>
              <a:rPr lang="zh-CN" altLang="en-US" b="1" smtClean="0">
                <a:solidFill>
                  <a:srgbClr val="FFFFFF"/>
                </a:solidFill>
              </a:rPr>
              <a:t>信息素养</a:t>
            </a:r>
            <a:r>
              <a:rPr lang="zh-CN" altLang="en-US" smtClean="0">
                <a:solidFill>
                  <a:srgbClr val="FFFFFF"/>
                </a:solidFill>
              </a:rPr>
              <a:t>”教授；</a:t>
            </a:r>
          </a:p>
          <a:p>
            <a:pPr eaLnBrk="1" hangingPunct="1"/>
            <a:r>
              <a:rPr lang="zh-CN" altLang="en-US" smtClean="0">
                <a:solidFill>
                  <a:srgbClr val="FFFFFF"/>
                </a:solidFill>
              </a:rPr>
              <a:t>教育部</a:t>
            </a:r>
            <a:r>
              <a:rPr lang="en-US" altLang="zh-CN" smtClean="0">
                <a:solidFill>
                  <a:srgbClr val="FFFFFF"/>
                </a:solidFill>
              </a:rPr>
              <a:t>《</a:t>
            </a:r>
            <a:r>
              <a:rPr lang="zh-CN" altLang="en-US" smtClean="0">
                <a:solidFill>
                  <a:srgbClr val="FFFFFF"/>
                </a:solidFill>
              </a:rPr>
              <a:t>普通高等学校图书馆规程</a:t>
            </a:r>
            <a:r>
              <a:rPr lang="en-US" altLang="zh-CN" smtClean="0">
                <a:solidFill>
                  <a:srgbClr val="FFFFFF"/>
                </a:solidFill>
              </a:rPr>
              <a:t>》</a:t>
            </a:r>
            <a:r>
              <a:rPr lang="zh-CN" altLang="en-US" smtClean="0">
                <a:solidFill>
                  <a:srgbClr val="FFFFFF"/>
                </a:solidFill>
              </a:rPr>
              <a:t>提出</a:t>
            </a:r>
            <a:r>
              <a:rPr lang="en-US" altLang="zh-CN" smtClean="0">
                <a:solidFill>
                  <a:srgbClr val="FFFFFF"/>
                </a:solidFill>
              </a:rPr>
              <a:t>:“</a:t>
            </a:r>
            <a:r>
              <a:rPr lang="zh-CN" altLang="en-US" smtClean="0">
                <a:solidFill>
                  <a:srgbClr val="FFFFFF"/>
                </a:solidFill>
              </a:rPr>
              <a:t>高校图书馆要开展信息素养教育，培养读者的信息意识和获取、利用文献信息的能力”；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34819" name="Picture 2" descr="期刊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229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rgbClr val="000000"/>
                </a:solidFill>
              </a:rPr>
              <a:t>收录</a:t>
            </a:r>
            <a:r>
              <a:rPr lang="en-US" altLang="zh-CN" sz="2400">
                <a:solidFill>
                  <a:srgbClr val="000000"/>
                </a:solidFill>
              </a:rPr>
              <a:t>100</a:t>
            </a:r>
            <a:r>
              <a:rPr lang="zh-CN" altLang="en-US" sz="2400">
                <a:solidFill>
                  <a:srgbClr val="000000"/>
                </a:solidFill>
              </a:rPr>
              <a:t>多个类目的</a:t>
            </a:r>
            <a:r>
              <a:rPr lang="en-US" altLang="zh-CN" sz="2400">
                <a:solidFill>
                  <a:srgbClr val="000000"/>
                </a:solidFill>
              </a:rPr>
              <a:t>5000</a:t>
            </a:r>
            <a:r>
              <a:rPr lang="zh-CN" altLang="en-US" sz="2400">
                <a:solidFill>
                  <a:srgbClr val="000000"/>
                </a:solidFill>
              </a:rPr>
              <a:t>余种期刊（核心源期刊）</a:t>
            </a:r>
          </a:p>
        </p:txBody>
      </p:sp>
      <p:pic>
        <p:nvPicPr>
          <p:cNvPr id="466948" name="Picture 4" descr="期刊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1600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35843" name="Picture 2" descr="期刊浏览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914400" y="1066800"/>
            <a:ext cx="2438400" cy="5562600"/>
          </a:xfrm>
          <a:prstGeom prst="rect">
            <a:avLst/>
          </a:prstGeom>
          <a:noFill/>
          <a:ln w="41275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36867" name="Picture 2" descr="期刊浏览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8995" name="Picture 3" descr="期刊浏览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4033838" y="4419600"/>
            <a:ext cx="609600" cy="457200"/>
          </a:xfrm>
          <a:prstGeom prst="rect">
            <a:avLst/>
          </a:prstGeom>
          <a:noFill/>
          <a:ln w="3175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6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37891" name="Picture 2" descr="期刊浏览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38915" name="Picture 2" descr="期刊浏览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472066" name="Picture 2" descr="Sna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58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067" name="Picture 3" descr="Snap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915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声像型照片</a:t>
            </a:r>
          </a:p>
        </p:txBody>
      </p:sp>
      <p:pic>
        <p:nvPicPr>
          <p:cNvPr id="40965" name="Picture 4" descr="音像资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3743325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bg2"/>
                </a:solidFill>
              </a:rPr>
              <a:t>多媒体光盘与录音磁带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其中，印刷型的图书所占的空间比重最大。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7363"/>
            <a:ext cx="7772400" cy="701675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solidFill>
                  <a:srgbClr val="E5F49A"/>
                </a:solidFill>
                <a:ea typeface="黑体" panose="02010609060101010101" pitchFamily="49" charset="-122"/>
              </a:rPr>
              <a:t>小提示：</a:t>
            </a:r>
            <a:r>
              <a:rPr lang="zh-CN" altLang="en-US" sz="4000" smtClean="0">
                <a:ea typeface="黑体" panose="02010609060101010101" pitchFamily="49" charset="-122"/>
              </a:rPr>
              <a:t>印刷版图书的加工过程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8FA94"/>
              </a:buClr>
              <a:buSzTx/>
              <a:buFont typeface="Wingdings" panose="05000000000000000000" pitchFamily="2" charset="2"/>
              <a:buChar char="q"/>
            </a:pPr>
            <a:r>
              <a:rPr lang="zh-CN" altLang="en-US" b="1" i="1" smtClean="0">
                <a:solidFill>
                  <a:srgbClr val="FF3300"/>
                </a:solidFill>
              </a:rPr>
              <a:t>一本图书是如何与读者见面的？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zh-CN" altLang="en-US" b="1" smtClean="0"/>
          </a:p>
          <a:p>
            <a:pPr eaLnBrk="1" hangingPunct="1"/>
            <a:endParaRPr lang="zh-CN" altLang="en-US" smtClean="0">
              <a:ea typeface="楷体_GB2312" pitchFamily="49" charset="-122"/>
            </a:endParaRPr>
          </a:p>
          <a:p>
            <a:pPr eaLnBrk="1" hangingPunct="1"/>
            <a:endParaRPr lang="en-US" altLang="zh-CN" smtClean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4037" name="Picture 4" descr="采编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56165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</a:rPr>
              <a:t>采购、验收、分类与编目、典藏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7772400" cy="1206500"/>
          </a:xfrm>
        </p:spPr>
        <p:txBody>
          <a:bodyPr/>
          <a:lstStyle/>
          <a:p>
            <a:pPr eaLnBrk="1" hangingPunct="1"/>
            <a:r>
              <a:rPr lang="zh-CN" altLang="en-US" sz="4000" smtClean="0"/>
              <a:t>信息素养是一种与组处理和利用信息相关的能力。包括：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7772400" cy="3962400"/>
          </a:xfrm>
        </p:spPr>
        <p:txBody>
          <a:bodyPr/>
          <a:lstStyle/>
          <a:p>
            <a:pPr eaLnBrk="1" hangingPunct="1"/>
            <a:r>
              <a:rPr lang="zh-CN" altLang="en-US" smtClean="0"/>
              <a:t>信息理论与技术知识</a:t>
            </a:r>
          </a:p>
          <a:p>
            <a:pPr eaLnBrk="1" hangingPunct="1"/>
            <a:r>
              <a:rPr lang="zh-CN" altLang="en-US" smtClean="0"/>
              <a:t>信息意识</a:t>
            </a:r>
          </a:p>
          <a:p>
            <a:pPr eaLnBrk="1" hangingPunct="1"/>
            <a:r>
              <a:rPr lang="zh-CN" altLang="en-US" smtClean="0"/>
              <a:t>信息伦理</a:t>
            </a:r>
          </a:p>
          <a:p>
            <a:pPr eaLnBrk="1" hangingPunct="1"/>
            <a:r>
              <a:rPr lang="zh-CN" altLang="en-US" smtClean="0"/>
              <a:t>信息能力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/>
      <p:bldP spid="48947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5061" name="Picture 4" descr="借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22320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chemeClr val="bg2"/>
                </a:solidFill>
              </a:rPr>
              <a:t>阅览、外借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87375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mtClean="0"/>
              <a:t>3  </a:t>
            </a:r>
            <a:r>
              <a:rPr lang="zh-CN" altLang="en-US" smtClean="0">
                <a:ea typeface="黑体" panose="02010609060101010101" pitchFamily="49" charset="-122"/>
              </a:rPr>
              <a:t>图书分类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zh-CN" sz="2800" smtClean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3600" smtClean="0">
                <a:ea typeface="楷体_GB2312" pitchFamily="49" charset="-122"/>
              </a:rPr>
              <a:t>分类</a:t>
            </a:r>
            <a:r>
              <a:rPr lang="en-US" altLang="zh-CN" sz="3600" smtClean="0">
                <a:ea typeface="楷体_GB2312" pitchFamily="49" charset="-122"/>
              </a:rPr>
              <a:t>—</a:t>
            </a:r>
            <a:r>
              <a:rPr lang="zh-CN" altLang="en-US" sz="3600" smtClean="0">
                <a:ea typeface="楷体_GB2312" pitchFamily="49" charset="-122"/>
              </a:rPr>
              <a:t>依据</a:t>
            </a:r>
            <a:r>
              <a:rPr lang="zh-CN" altLang="en-US" sz="3600" smtClean="0">
                <a:solidFill>
                  <a:srgbClr val="FF3300"/>
                </a:solidFill>
                <a:ea typeface="楷体_GB2312" pitchFamily="49" charset="-122"/>
              </a:rPr>
              <a:t>一定标准</a:t>
            </a:r>
            <a:r>
              <a:rPr lang="zh-CN" altLang="en-US" sz="3600" smtClean="0">
                <a:ea typeface="楷体_GB2312" pitchFamily="49" charset="-122"/>
              </a:rPr>
              <a:t>区分不同事物的过程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600" smtClean="0">
                <a:ea typeface="楷体_GB2312" pitchFamily="49" charset="-122"/>
              </a:rPr>
              <a:t>类分图书的标准</a:t>
            </a:r>
            <a:r>
              <a:rPr lang="en-US" altLang="zh-CN" sz="3600" smtClean="0">
                <a:ea typeface="楷体_GB2312" pitchFamily="49" charset="-122"/>
              </a:rPr>
              <a:t>-----</a:t>
            </a:r>
            <a:r>
              <a:rPr lang="en-US" altLang="zh-CN" sz="3600" smtClean="0">
                <a:solidFill>
                  <a:srgbClr val="E48800"/>
                </a:solidFill>
                <a:ea typeface="楷体_GB2312" pitchFamily="49" charset="-122"/>
              </a:rPr>
              <a:t>《</a:t>
            </a:r>
            <a:r>
              <a:rPr lang="zh-CN" altLang="en-US" sz="3600" smtClean="0">
                <a:solidFill>
                  <a:srgbClr val="E48800"/>
                </a:solidFill>
                <a:ea typeface="楷体_GB2312" pitchFamily="49" charset="-122"/>
              </a:rPr>
              <a:t>中图法</a:t>
            </a:r>
            <a:r>
              <a:rPr lang="en-US" altLang="zh-CN" sz="3600" smtClean="0">
                <a:solidFill>
                  <a:srgbClr val="E48800"/>
                </a:solidFill>
                <a:ea typeface="楷体_GB2312" pitchFamily="49" charset="-122"/>
              </a:rPr>
              <a:t>》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zh-CN" sz="2800" smtClean="0">
              <a:ea typeface="楷体_GB2312" pitchFamily="49" charset="-122"/>
            </a:endParaRPr>
          </a:p>
          <a:p>
            <a:pPr algn="just"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zh-CN" sz="2800" i="1" smtClean="0">
                <a:ea typeface="楷体_GB2312" pitchFamily="49" charset="-122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US" altLang="zh-CN" sz="2800" i="1" smtClean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27038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mtClean="0"/>
              <a:t>3 .1  </a:t>
            </a:r>
            <a:r>
              <a:rPr lang="en-US" altLang="zh-CN" smtClean="0">
                <a:ea typeface="黑体" panose="02010609060101010101" pitchFamily="49" charset="-122"/>
              </a:rPr>
              <a:t>《</a:t>
            </a:r>
            <a:r>
              <a:rPr lang="zh-CN" altLang="en-US" smtClean="0">
                <a:ea typeface="黑体" panose="02010609060101010101" pitchFamily="49" charset="-122"/>
              </a:rPr>
              <a:t>中图法</a:t>
            </a:r>
            <a:r>
              <a:rPr lang="en-US" altLang="zh-CN" smtClean="0">
                <a:ea typeface="黑体" panose="02010609060101010101" pitchFamily="49" charset="-122"/>
              </a:rPr>
              <a:t>》</a:t>
            </a:r>
            <a:r>
              <a:rPr lang="zh-CN" altLang="en-US" smtClean="0">
                <a:ea typeface="黑体" panose="02010609060101010101" pitchFamily="49" charset="-122"/>
              </a:rPr>
              <a:t>介绍</a:t>
            </a:r>
            <a:r>
              <a:rPr lang="zh-CN" altLang="en-US" smtClean="0"/>
              <a:t> </a:t>
            </a:r>
            <a:endParaRPr lang="zh-CN" altLang="en-US" smtClean="0">
              <a:ea typeface="方正舒体" panose="02010601030101010101" pitchFamily="2" charset="-122"/>
            </a:endParaRPr>
          </a:p>
        </p:txBody>
      </p:sp>
      <p:sp>
        <p:nvSpPr>
          <p:cNvPr id="2457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696200" cy="3886200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en-US" altLang="zh-CN" smtClean="0">
                <a:ea typeface="楷体_GB2312" pitchFamily="49" charset="-122"/>
              </a:rPr>
              <a:t>《</a:t>
            </a:r>
            <a:r>
              <a:rPr lang="zh-CN" altLang="en-US" smtClean="0">
                <a:ea typeface="楷体_GB2312" pitchFamily="49" charset="-122"/>
              </a:rPr>
              <a:t>中图法</a:t>
            </a:r>
            <a:r>
              <a:rPr lang="en-US" altLang="zh-CN" smtClean="0">
                <a:ea typeface="楷体_GB2312" pitchFamily="49" charset="-122"/>
              </a:rPr>
              <a:t>》</a:t>
            </a:r>
            <a:r>
              <a:rPr lang="zh-CN" altLang="en-US" smtClean="0">
                <a:ea typeface="楷体_GB2312" pitchFamily="49" charset="-122"/>
              </a:rPr>
              <a:t>全称</a:t>
            </a:r>
            <a:r>
              <a:rPr lang="en-US" altLang="zh-CN" smtClean="0">
                <a:ea typeface="楷体_GB2312" pitchFamily="49" charset="-122"/>
              </a:rPr>
              <a:t>《</a:t>
            </a:r>
            <a:r>
              <a:rPr lang="zh-CN" altLang="en-US" smtClean="0">
                <a:ea typeface="楷体_GB2312" pitchFamily="49" charset="-122"/>
              </a:rPr>
              <a:t>中国图书馆图书分类法</a:t>
            </a:r>
            <a:r>
              <a:rPr lang="en-US" altLang="zh-CN" smtClean="0">
                <a:ea typeface="楷体_GB2312" pitchFamily="49" charset="-122"/>
              </a:rPr>
              <a:t>》</a:t>
            </a:r>
            <a:r>
              <a:rPr lang="zh-CN" altLang="en-US" smtClean="0">
                <a:ea typeface="楷体_GB2312" pitchFamily="49" charset="-122"/>
              </a:rPr>
              <a:t>，它是我国进行体系分类的现行国家标准。</a:t>
            </a:r>
          </a:p>
          <a:p>
            <a:pPr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mtClean="0">
                <a:ea typeface="楷体_GB2312" pitchFamily="49" charset="-122"/>
              </a:rPr>
              <a:t>它把全部学科分成</a:t>
            </a:r>
            <a:r>
              <a:rPr lang="zh-CN" altLang="en-US" i="1" u="sng" smtClean="0">
                <a:ea typeface="楷体_GB2312" pitchFamily="49" charset="-122"/>
              </a:rPr>
              <a:t>五大部类</a:t>
            </a:r>
            <a:r>
              <a:rPr lang="zh-CN" altLang="en-US" smtClean="0">
                <a:ea typeface="楷体_GB2312" pitchFamily="49" charset="-122"/>
              </a:rPr>
              <a:t>，在五大部类的基础上又分出</a:t>
            </a:r>
            <a:r>
              <a:rPr lang="en-US" altLang="zh-CN" i="1" u="sng" smtClean="0">
                <a:ea typeface="楷体_GB2312" pitchFamily="49" charset="-122"/>
              </a:rPr>
              <a:t>22</a:t>
            </a:r>
            <a:r>
              <a:rPr lang="zh-CN" altLang="en-US" i="1" u="sng" smtClean="0">
                <a:ea typeface="楷体_GB2312" pitchFamily="49" charset="-122"/>
              </a:rPr>
              <a:t>个基本大类</a:t>
            </a:r>
            <a:r>
              <a:rPr lang="zh-CN" altLang="en-US" smtClean="0">
                <a:ea typeface="楷体_GB2312" pitchFamily="49" charset="-122"/>
              </a:rPr>
              <a:t>。</a:t>
            </a:r>
            <a:r>
              <a:rPr lang="zh-CN" altLang="en-US" sz="2900" smtClean="0">
                <a:ea typeface="楷体_GB2312" pitchFamily="49" charset="-122"/>
              </a:rPr>
              <a:t> 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CN" altLang="en-US" sz="2400" i="1" smtClean="0">
                <a:ea typeface="楷体_GB2312" pitchFamily="49" charset="-122"/>
              </a:rPr>
              <a:t>（详见</a:t>
            </a:r>
            <a:r>
              <a:rPr lang="en-US" altLang="zh-CN" sz="2400" i="1" smtClean="0">
                <a:ea typeface="楷体_GB2312" pitchFamily="49" charset="-122"/>
              </a:rPr>
              <a:t>《</a:t>
            </a:r>
            <a:r>
              <a:rPr lang="zh-CN" altLang="en-US" sz="2400" i="1" smtClean="0">
                <a:ea typeface="楷体_GB2312" pitchFamily="49" charset="-122"/>
              </a:rPr>
              <a:t>图书馆利用与文献信息检索教程</a:t>
            </a:r>
            <a:r>
              <a:rPr lang="en-US" altLang="zh-CN" sz="2400" i="1" smtClean="0">
                <a:ea typeface="楷体_GB2312" pitchFamily="49" charset="-122"/>
              </a:rPr>
              <a:t>》22</a:t>
            </a:r>
            <a:r>
              <a:rPr lang="zh-CN" altLang="en-US" sz="2400" i="1" smtClean="0">
                <a:ea typeface="楷体_GB2312" pitchFamily="49" charset="-122"/>
              </a:rPr>
              <a:t>页）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utoUpdateAnimBg="0"/>
      <p:bldP spid="245770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257032" name="Picture 8" descr="分类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1447800" y="1447800"/>
            <a:ext cx="6778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85000"/>
              <a:buFontTx/>
              <a:buBlip>
                <a:blip r:embed="rId3"/>
              </a:buBlip>
            </a:pPr>
            <a:r>
              <a:rPr lang="en-US" altLang="zh-CN" sz="3600">
                <a:latin typeface="Arial" panose="020B0604020202020204" pitchFamily="34" charset="0"/>
                <a:ea typeface="楷体_GB2312" pitchFamily="49" charset="-122"/>
              </a:rPr>
              <a:t>5</a:t>
            </a:r>
            <a:r>
              <a:rPr lang="zh-CN" altLang="en-US" sz="3600">
                <a:latin typeface="Arial" panose="020B0604020202020204" pitchFamily="34" charset="0"/>
                <a:ea typeface="楷体_GB2312" pitchFamily="49" charset="-122"/>
              </a:rPr>
              <a:t>大基本部类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246790" name="Picture 6" descr="分类1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846138" y="1676400"/>
            <a:ext cx="67786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Pct val="85000"/>
              <a:buFontTx/>
              <a:buBlip>
                <a:blip r:embed="rId3"/>
              </a:buBlip>
            </a:pPr>
            <a:r>
              <a:rPr lang="en-US" altLang="zh-CN" sz="3600">
                <a:latin typeface="Arial" panose="020B0604020202020204" pitchFamily="34" charset="0"/>
              </a:rPr>
              <a:t> </a:t>
            </a:r>
            <a:r>
              <a:rPr lang="en-US" altLang="zh-CN" sz="3600">
                <a:latin typeface="Arial" panose="020B0604020202020204" pitchFamily="34" charset="0"/>
                <a:ea typeface="楷体_GB2312" pitchFamily="49" charset="-122"/>
              </a:rPr>
              <a:t>22</a:t>
            </a:r>
            <a:r>
              <a:rPr lang="zh-CN" altLang="en-US" sz="3600">
                <a:latin typeface="Arial" panose="020B0604020202020204" pitchFamily="34" charset="0"/>
                <a:ea typeface="楷体_GB2312" pitchFamily="49" charset="-122"/>
              </a:rPr>
              <a:t>个基本大类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657600" y="4267200"/>
            <a:ext cx="2819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581400" y="4038600"/>
            <a:ext cx="2895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886200" y="3733800"/>
            <a:ext cx="2895600" cy="25146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pic>
        <p:nvPicPr>
          <p:cNvPr id="50182" name="Picture 7" descr="CIMG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92" name="Text Box 8"/>
          <p:cNvSpPr txBox="1">
            <a:spLocks noChangeArrowheads="1"/>
          </p:cNvSpPr>
          <p:nvPr/>
        </p:nvSpPr>
        <p:spPr bwMode="auto">
          <a:xfrm>
            <a:off x="762000" y="4953000"/>
            <a:ext cx="73914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bg2"/>
                </a:solidFill>
              </a:rPr>
              <a:t>《</a:t>
            </a:r>
            <a:r>
              <a:rPr lang="zh-CN" altLang="en-US" sz="2400">
                <a:solidFill>
                  <a:schemeClr val="bg2"/>
                </a:solidFill>
              </a:rPr>
              <a:t>中图法</a:t>
            </a:r>
            <a:r>
              <a:rPr lang="en-US" altLang="zh-CN" sz="2400">
                <a:solidFill>
                  <a:schemeClr val="bg2"/>
                </a:solidFill>
              </a:rPr>
              <a:t>》</a:t>
            </a:r>
            <a:r>
              <a:rPr lang="zh-CN" altLang="en-US" sz="2400">
                <a:solidFill>
                  <a:schemeClr val="bg2"/>
                </a:solidFill>
              </a:rPr>
              <a:t>详表是大</a:t>
            </a:r>
            <a:r>
              <a:rPr lang="en-US" altLang="zh-CN" sz="2400">
                <a:solidFill>
                  <a:schemeClr val="bg2"/>
                </a:solidFill>
              </a:rPr>
              <a:t>16</a:t>
            </a:r>
            <a:r>
              <a:rPr lang="zh-CN" altLang="en-US" sz="2400">
                <a:solidFill>
                  <a:schemeClr val="bg2"/>
                </a:solidFill>
              </a:rPr>
              <a:t>开、</a:t>
            </a:r>
            <a:r>
              <a:rPr lang="en-US" altLang="zh-CN" sz="2400">
                <a:solidFill>
                  <a:schemeClr val="bg2"/>
                </a:solidFill>
              </a:rPr>
              <a:t>1141</a:t>
            </a:r>
            <a:r>
              <a:rPr lang="zh-CN" altLang="en-US" sz="2400">
                <a:solidFill>
                  <a:schemeClr val="bg2"/>
                </a:solidFill>
              </a:rPr>
              <a:t>页的厚厚的书表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51203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09600" y="18288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609600" y="1905000"/>
            <a:ext cx="2971800" cy="22860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836613"/>
            <a:ext cx="7772400" cy="4876800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endParaRPr lang="en-US" altLang="zh-CN" smtClean="0"/>
          </a:p>
          <a:p>
            <a:pPr eaLnBrk="1" hangingPunct="1"/>
            <a:r>
              <a:rPr lang="zh-CN" altLang="en-US" b="1" smtClean="0"/>
              <a:t>图书分类</a:t>
            </a:r>
            <a:r>
              <a:rPr lang="zh-CN" altLang="en-US" smtClean="0"/>
              <a:t>：依据</a:t>
            </a:r>
            <a:r>
              <a:rPr lang="en-US" altLang="zh-CN" smtClean="0"/>
              <a:t>《</a:t>
            </a:r>
            <a:r>
              <a:rPr lang="zh-CN" altLang="en-US" smtClean="0"/>
              <a:t>中图法</a:t>
            </a:r>
            <a:r>
              <a:rPr lang="en-US" altLang="zh-CN" smtClean="0"/>
              <a:t>》</a:t>
            </a:r>
            <a:r>
              <a:rPr lang="zh-CN" altLang="en-US" smtClean="0"/>
              <a:t>根据图书内容的学科属性或其他特征，把它归到一个具体的类目中。</a:t>
            </a:r>
          </a:p>
          <a:p>
            <a:pPr eaLnBrk="1" hangingPunct="1"/>
            <a:r>
              <a:rPr lang="zh-CN" altLang="en-US" smtClean="0"/>
              <a:t>如：</a:t>
            </a:r>
            <a:r>
              <a:rPr lang="zh-CN" altLang="en-US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一本关于</a:t>
            </a:r>
            <a:r>
              <a:rPr lang="zh-CN" altLang="en-US" sz="2400" i="1" smtClean="0">
                <a:solidFill>
                  <a:srgbClr val="FF3300"/>
                </a:solidFill>
                <a:ea typeface="楷体_GB2312" pitchFamily="49" charset="-122"/>
              </a:rPr>
              <a:t>“</a:t>
            </a:r>
            <a:r>
              <a:rPr lang="zh-CN" altLang="en-US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价值论</a:t>
            </a:r>
            <a:r>
              <a:rPr lang="zh-CN" altLang="en-US" sz="2400" i="1" smtClean="0">
                <a:solidFill>
                  <a:srgbClr val="FF3300"/>
                </a:solidFill>
                <a:ea typeface="楷体_GB2312" pitchFamily="49" charset="-122"/>
              </a:rPr>
              <a:t>”</a:t>
            </a:r>
            <a:r>
              <a:rPr lang="zh-CN" altLang="en-US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方面的图书，我们就把它分入</a:t>
            </a:r>
            <a:r>
              <a:rPr lang="zh-CN" altLang="en-US" sz="2400" i="1" smtClean="0">
                <a:solidFill>
                  <a:srgbClr val="FF3300"/>
                </a:solidFill>
                <a:ea typeface="楷体_GB2312" pitchFamily="49" charset="-122"/>
              </a:rPr>
              <a:t>“</a:t>
            </a:r>
            <a:r>
              <a:rPr lang="en-US" altLang="zh-CN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B018</a:t>
            </a:r>
            <a:r>
              <a:rPr lang="en-US" altLang="zh-CN" sz="2400" i="1" smtClean="0">
                <a:solidFill>
                  <a:srgbClr val="FF3300"/>
                </a:solidFill>
                <a:ea typeface="楷体_GB2312" pitchFamily="49" charset="-122"/>
              </a:rPr>
              <a:t>”</a:t>
            </a:r>
            <a:r>
              <a:rPr lang="zh-CN" altLang="en-US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；</a:t>
            </a:r>
          </a:p>
        </p:txBody>
      </p:sp>
      <p:sp>
        <p:nvSpPr>
          <p:cNvPr id="346116" name="Line 4"/>
          <p:cNvSpPr>
            <a:spLocks noChangeShapeType="1"/>
          </p:cNvSpPr>
          <p:nvPr/>
        </p:nvSpPr>
        <p:spPr bwMode="auto">
          <a:xfrm>
            <a:off x="1828800" y="2473325"/>
            <a:ext cx="1752600" cy="0"/>
          </a:xfrm>
          <a:prstGeom prst="line">
            <a:avLst/>
          </a:prstGeom>
          <a:noFill/>
          <a:ln w="4127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smtClean="0"/>
              <a:t>《</a:t>
            </a:r>
            <a:r>
              <a:rPr lang="zh-CN" altLang="en-US" smtClean="0"/>
              <a:t>中图法</a:t>
            </a:r>
            <a:r>
              <a:rPr lang="en-US" altLang="zh-CN" smtClean="0"/>
              <a:t>》</a:t>
            </a:r>
            <a:r>
              <a:rPr lang="zh-CN" altLang="en-US" smtClean="0"/>
              <a:t>类目推荐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419600"/>
          </a:xfrm>
        </p:spPr>
        <p:txBody>
          <a:bodyPr/>
          <a:lstStyle/>
          <a:p>
            <a:pPr eaLnBrk="1" hangingPunct="1"/>
            <a:r>
              <a:rPr lang="zh-CN" altLang="en-US" sz="2800" i="1" smtClean="0">
                <a:ea typeface="楷体_GB2312" pitchFamily="49" charset="-122"/>
              </a:rPr>
              <a:t>简表参见</a:t>
            </a:r>
            <a:r>
              <a:rPr lang="en-US" altLang="zh-CN" sz="2800" i="1" smtClean="0">
                <a:ea typeface="楷体_GB2312" pitchFamily="49" charset="-122"/>
              </a:rPr>
              <a:t>《</a:t>
            </a:r>
            <a:r>
              <a:rPr lang="zh-CN" altLang="en-US" sz="2800" i="1" smtClean="0">
                <a:ea typeface="楷体_GB2312" pitchFamily="49" charset="-122"/>
              </a:rPr>
              <a:t>图书馆利用与文献信息检索教程</a:t>
            </a:r>
            <a:r>
              <a:rPr lang="en-US" altLang="zh-CN" sz="2800" i="1" smtClean="0">
                <a:ea typeface="楷体_GB2312" pitchFamily="49" charset="-122"/>
              </a:rPr>
              <a:t>》252</a:t>
            </a:r>
            <a:r>
              <a:rPr lang="zh-CN" altLang="en-US" sz="2800" i="1" smtClean="0">
                <a:ea typeface="楷体_GB2312" pitchFamily="49" charset="-122"/>
              </a:rPr>
              <a:t>页）</a:t>
            </a:r>
            <a:endParaRPr lang="zh-CN" alt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7772400" cy="1206500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A </a:t>
            </a:r>
            <a:r>
              <a:rPr lang="zh-CN" altLang="en-US" sz="4000" smtClean="0"/>
              <a:t>马克思主义、列宁主义、毛泽东思想、邓小平理论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060575"/>
            <a:ext cx="7772400" cy="3529013"/>
          </a:xfrm>
        </p:spPr>
        <p:txBody>
          <a:bodyPr/>
          <a:lstStyle/>
          <a:p>
            <a:pPr eaLnBrk="1" hangingPunct="1"/>
            <a:r>
              <a:rPr lang="en-US" altLang="zh-CN" smtClean="0"/>
              <a:t>A7 </a:t>
            </a:r>
            <a:r>
              <a:rPr lang="zh-CN" altLang="en-US" smtClean="0"/>
              <a:t>马克思主义、列宁主义、毛泽东思想、邓小平生平和传记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碧血丹心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: 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毛泽东和他的麾下将领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000" smtClean="0">
                <a:solidFill>
                  <a:srgbClr val="FF3300"/>
                </a:solidFill>
              </a:rPr>
              <a:t>A752</a:t>
            </a:r>
            <a:r>
              <a:rPr lang="en-US" altLang="zh-CN" smtClean="0"/>
              <a:t> 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百态人生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: 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生活中的邓小平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000" smtClean="0">
                <a:solidFill>
                  <a:srgbClr val="FF3300"/>
                </a:solidFill>
              </a:rPr>
              <a:t>A761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大学生信息素养的培养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不断丰富信息理论与技术知识；</a:t>
            </a:r>
          </a:p>
          <a:p>
            <a:pPr eaLnBrk="1" hangingPunct="1"/>
            <a:r>
              <a:rPr lang="zh-CN" altLang="en-US" smtClean="0"/>
              <a:t>提高信息意识；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CN" altLang="en-US" smtClean="0"/>
              <a:t>  </a:t>
            </a:r>
            <a:r>
              <a:rPr lang="en-US" altLang="zh-CN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&lt;</a:t>
            </a:r>
            <a:r>
              <a:rPr lang="zh-CN" altLang="en-US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养成正确的信息习惯、形成自觉的信息行为、长久保持自觉获取信息的状态</a:t>
            </a:r>
            <a:r>
              <a:rPr lang="en-US" altLang="zh-CN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&gt;</a:t>
            </a:r>
          </a:p>
          <a:p>
            <a:pPr eaLnBrk="1" hangingPunct="1"/>
            <a:r>
              <a:rPr lang="zh-CN" altLang="en-US" smtClean="0"/>
              <a:t>了解信息法，加强信息伦理修养；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CN" altLang="en-US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&lt;</a:t>
            </a:r>
            <a:r>
              <a:rPr lang="zh-CN" altLang="en-US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杜绝：侵犯知识产权；侵犯个人隐私；信息污染；危害信息安全等</a:t>
            </a:r>
            <a:r>
              <a:rPr lang="en-US" altLang="zh-CN" sz="24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&gt;</a:t>
            </a:r>
          </a:p>
          <a:p>
            <a:pPr eaLnBrk="1" hangingPunct="1"/>
            <a:endParaRPr lang="en-US" altLang="zh-CN" sz="2400" i="1" smtClean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 </a:t>
            </a:r>
            <a:r>
              <a:rPr lang="zh-CN" altLang="en-US" smtClean="0"/>
              <a:t>哲学、宗教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B80 </a:t>
            </a:r>
            <a:r>
              <a:rPr lang="zh-CN" altLang="en-US" smtClean="0"/>
              <a:t>思维科学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创造性思维的原理与方法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000" smtClean="0">
                <a:solidFill>
                  <a:srgbClr val="FF3300"/>
                </a:solidFill>
              </a:rPr>
              <a:t>B804.4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zh-CN" smtClean="0"/>
          </a:p>
          <a:p>
            <a:pPr eaLnBrk="1" hangingPunct="1"/>
            <a:r>
              <a:rPr lang="en-US" altLang="zh-CN" smtClean="0"/>
              <a:t> B85 </a:t>
            </a:r>
            <a:r>
              <a:rPr lang="zh-CN" altLang="en-US" smtClean="0"/>
              <a:t>宗教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《20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世纪中国佛学问题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000" smtClean="0">
                <a:solidFill>
                  <a:srgbClr val="FF3300"/>
                </a:solidFill>
              </a:rPr>
              <a:t>B942.2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圣经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与希伯来民间文学</a:t>
            </a:r>
            <a:r>
              <a:rPr lang="zh-CN" altLang="en-US" smtClean="0"/>
              <a:t> </a:t>
            </a:r>
            <a:r>
              <a:rPr lang="en-US" altLang="zh-CN" sz="2000" smtClean="0">
                <a:solidFill>
                  <a:srgbClr val="FF3300"/>
                </a:solidFill>
              </a:rPr>
              <a:t>B971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zh-CN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 </a:t>
            </a:r>
            <a:r>
              <a:rPr lang="zh-CN" altLang="en-US" smtClean="0"/>
              <a:t>社会科学总论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C91 </a:t>
            </a:r>
            <a:r>
              <a:rPr lang="zh-CN" altLang="en-US" smtClean="0"/>
              <a:t>社会学</a:t>
            </a:r>
          </a:p>
          <a:p>
            <a:pPr eaLnBrk="1" hangingPunct="1"/>
            <a:r>
              <a:rPr lang="en-US" altLang="zh-CN" smtClean="0"/>
              <a:t>C912.3 </a:t>
            </a:r>
            <a:r>
              <a:rPr lang="zh-CN" altLang="en-US" smtClean="0"/>
              <a:t>社会结构、社会关系</a:t>
            </a:r>
          </a:p>
          <a:p>
            <a:pPr eaLnBrk="1" hangingPunct="1">
              <a:buClr>
                <a:srgbClr val="00CC00"/>
              </a:buClr>
              <a:buFont typeface="Wingdings" panose="05000000000000000000" pitchFamily="2" charset="2"/>
              <a:buChar char="n"/>
            </a:pPr>
            <a:r>
              <a:rPr lang="zh-CN" altLang="en-US" sz="3400" smtClean="0">
                <a:ea typeface="楷体_GB2312" pitchFamily="49" charset="-122"/>
              </a:rPr>
              <a:t>   公共关系、谈判学等入此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顶尖谈判技巧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: 8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天引爆超级谈判技巧的顶尖法则</a:t>
            </a:r>
            <a:r>
              <a:rPr lang="zh-CN" altLang="en-US" smtClean="0"/>
              <a:t>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000" smtClean="0">
                <a:solidFill>
                  <a:srgbClr val="FF3300"/>
                </a:solidFill>
              </a:rPr>
              <a:t>C912.3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p"/>
            </a:pPr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C93 </a:t>
            </a:r>
            <a:r>
              <a:rPr lang="zh-CN" altLang="en-US" smtClean="0"/>
              <a:t>管理学</a:t>
            </a:r>
          </a:p>
          <a:p>
            <a:pPr eaLnBrk="1" hangingPunct="1">
              <a:buClr>
                <a:srgbClr val="00CC00"/>
              </a:buClr>
              <a:buFont typeface="Wingdings" panose="05000000000000000000" pitchFamily="2" charset="2"/>
              <a:buChar char="§"/>
            </a:pPr>
            <a:r>
              <a:rPr lang="en-US" altLang="zh-CN" sz="3000" smtClean="0">
                <a:ea typeface="楷体_GB2312" pitchFamily="49" charset="-122"/>
              </a:rPr>
              <a:t>C931.4 </a:t>
            </a:r>
            <a:r>
              <a:rPr lang="zh-CN" altLang="en-US" sz="3000" smtClean="0">
                <a:ea typeface="楷体_GB2312" pitchFamily="49" charset="-122"/>
              </a:rPr>
              <a:t>办公室工作</a:t>
            </a:r>
          </a:p>
          <a:p>
            <a:pPr eaLnBrk="1" hangingPunct="1"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白领就业指南 </a:t>
            </a: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商务网络办公案例教学</a:t>
            </a: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800" smtClean="0">
                <a:solidFill>
                  <a:srgbClr val="FF3300"/>
                </a:solidFill>
              </a:rPr>
              <a:t>C931.4</a:t>
            </a:r>
            <a:endParaRPr lang="en-US" altLang="zh-CN" sz="3000" smtClean="0">
              <a:ea typeface="楷体_GB2312" pitchFamily="49" charset="-122"/>
            </a:endParaRPr>
          </a:p>
          <a:p>
            <a:pPr eaLnBrk="1" hangingPunct="1"/>
            <a:endParaRPr lang="en-US" altLang="zh-CN" sz="3000" smtClean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D</a:t>
            </a:r>
            <a:r>
              <a:rPr lang="zh-CN" altLang="en-US" smtClean="0"/>
              <a:t>政治</a:t>
            </a:r>
            <a:br>
              <a:rPr lang="zh-CN" altLang="en-US" smtClean="0"/>
            </a:br>
            <a:endParaRPr lang="zh-CN" altLang="en-US" sz="4300" smtClean="0">
              <a:ea typeface="楷体_GB2312" pitchFamily="49" charset="-122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3400" smtClean="0">
                <a:latin typeface="宋体" panose="02010600030101010101" pitchFamily="2" charset="-122"/>
              </a:rPr>
              <a:t>D2 </a:t>
            </a:r>
            <a:r>
              <a:rPr lang="zh-CN" altLang="en-US" sz="3400" smtClean="0">
                <a:latin typeface="宋体" panose="02010600030101010101" pitchFamily="2" charset="-122"/>
              </a:rPr>
              <a:t>中国共产党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邓小平文选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第三卷重点难点解答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000" smtClean="0">
                <a:solidFill>
                  <a:srgbClr val="FF3300"/>
                </a:solidFill>
              </a:rPr>
              <a:t>D2-0</a:t>
            </a:r>
            <a:endParaRPr lang="en-US" altLang="zh-CN" sz="340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3400" smtClean="0">
                <a:latin typeface="宋体" panose="02010600030101010101" pitchFamily="2" charset="-122"/>
              </a:rPr>
              <a:t>D523 </a:t>
            </a:r>
            <a:r>
              <a:rPr lang="zh-CN" altLang="en-US" sz="3400" smtClean="0">
                <a:latin typeface="宋体" panose="02010600030101010101" pitchFamily="2" charset="-122"/>
              </a:rPr>
              <a:t>政治管理</a:t>
            </a:r>
          </a:p>
          <a:p>
            <a:pPr eaLnBrk="1" hangingPunct="1"/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各国公务员制度比较研究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000" smtClean="0">
                <a:solidFill>
                  <a:srgbClr val="FF3300"/>
                </a:solidFill>
              </a:rPr>
              <a:t>D523.1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E </a:t>
            </a:r>
            <a:r>
              <a:rPr lang="zh-CN" altLang="en-US" smtClean="0"/>
              <a:t>军事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 2020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年的武器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000" smtClean="0">
                <a:solidFill>
                  <a:srgbClr val="FF3300"/>
                </a:solidFill>
              </a:rPr>
              <a:t>E92</a:t>
            </a:r>
          </a:p>
          <a:p>
            <a:pPr eaLnBrk="1" hangingPunct="1"/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 15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场渡海登陆战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: 20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世纪典型登陆战评介</a:t>
            </a:r>
            <a:r>
              <a:rPr lang="zh-CN" altLang="en-US" smtClean="0"/>
              <a:t>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000" smtClean="0">
                <a:solidFill>
                  <a:srgbClr val="FF3300"/>
                </a:solidFill>
              </a:rPr>
              <a:t>E195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F </a:t>
            </a:r>
            <a:r>
              <a:rPr lang="zh-CN" altLang="en-US" smtClean="0"/>
              <a:t>经济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altLang="zh-CN" sz="2800" smtClean="0"/>
              <a:t>F23 </a:t>
            </a:r>
            <a:r>
              <a:rPr kumimoji="0" lang="zh-CN" altLang="en-US" sz="2800" smtClean="0"/>
              <a:t>会计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《2002</a:t>
            </a: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年注册会计师考试应试指导及全真模拟测试 </a:t>
            </a: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. </a:t>
            </a: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财务成本管理</a:t>
            </a:r>
            <a:r>
              <a:rPr kumimoji="0" lang="zh-CN" altLang="en-US" sz="2800" smtClean="0"/>
              <a:t> </a:t>
            </a: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800" smtClean="0">
                <a:solidFill>
                  <a:srgbClr val="FF3300"/>
                </a:solidFill>
              </a:rPr>
              <a:t>F23-44</a:t>
            </a:r>
            <a:endParaRPr kumimoji="0" lang="en-US" altLang="zh-CN" sz="2800" smtClean="0"/>
          </a:p>
          <a:p>
            <a:pPr eaLnBrk="1" hangingPunct="1">
              <a:lnSpc>
                <a:spcPct val="90000"/>
              </a:lnSpc>
            </a:pPr>
            <a:r>
              <a:rPr kumimoji="0" lang="en-US" altLang="zh-CN" sz="2800" smtClean="0"/>
              <a:t>F 25 </a:t>
            </a:r>
            <a:r>
              <a:rPr kumimoji="0" lang="zh-CN" altLang="en-US" sz="2800" smtClean="0"/>
              <a:t>物资经济</a:t>
            </a:r>
            <a:endParaRPr lang="zh-CN" altLang="en-US" sz="2800" smtClean="0"/>
          </a:p>
          <a:p>
            <a:pPr eaLnBrk="1" hangingPunct="1">
              <a:lnSpc>
                <a:spcPct val="90000"/>
              </a:lnSpc>
            </a:pPr>
            <a:r>
              <a:rPr kumimoji="0" lang="en-US" altLang="zh-CN" sz="2800" smtClean="0"/>
              <a:t>F 252 </a:t>
            </a:r>
            <a:r>
              <a:rPr kumimoji="0" lang="zh-CN" altLang="en-US" sz="2800" smtClean="0"/>
              <a:t>物资流通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城市物流系统规划与建设</a:t>
            </a:r>
            <a:r>
              <a:rPr kumimoji="0" lang="zh-CN" altLang="en-US" sz="2800" smtClean="0"/>
              <a:t> </a:t>
            </a: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800" smtClean="0">
                <a:solidFill>
                  <a:srgbClr val="FF3300"/>
                </a:solidFill>
              </a:rPr>
              <a:t>F252</a:t>
            </a:r>
            <a:endParaRPr kumimoji="0" lang="en-US" altLang="zh-CN" sz="2800" smtClean="0"/>
          </a:p>
          <a:p>
            <a:pPr eaLnBrk="1" hangingPunct="1">
              <a:lnSpc>
                <a:spcPct val="90000"/>
              </a:lnSpc>
            </a:pPr>
            <a:r>
              <a:rPr kumimoji="0" lang="en-US" altLang="zh-CN" sz="2800" smtClean="0"/>
              <a:t>F 27  </a:t>
            </a:r>
            <a:r>
              <a:rPr kumimoji="0" lang="zh-CN" altLang="en-US" sz="2800" smtClean="0"/>
              <a:t>企业经济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altLang="zh-CN" sz="2800" smtClean="0"/>
              <a:t>F275</a:t>
            </a:r>
            <a:r>
              <a:rPr kumimoji="0" lang="zh-CN" altLang="en-US" sz="2800" smtClean="0"/>
              <a:t>企业财务管理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《e</a:t>
            </a: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时代财务管理 </a:t>
            </a: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: </a:t>
            </a: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管理信息化理论与实践的探索</a:t>
            </a: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800" smtClean="0">
                <a:solidFill>
                  <a:srgbClr val="FF3300"/>
                </a:solidFill>
              </a:rPr>
              <a:t>F275</a:t>
            </a:r>
            <a:endParaRPr kumimoji="0" lang="en-US" altLang="zh-CN" sz="2800" smtClean="0"/>
          </a:p>
          <a:p>
            <a:pPr eaLnBrk="1" hangingPunct="1">
              <a:lnSpc>
                <a:spcPct val="90000"/>
              </a:lnSpc>
            </a:pPr>
            <a:endParaRPr lang="en-US" altLang="zh-CN" sz="18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F </a:t>
            </a:r>
            <a:r>
              <a:rPr lang="zh-CN" altLang="en-US" smtClean="0"/>
              <a:t>经济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zh-CN" sz="3600" smtClean="0"/>
              <a:t>F 55  </a:t>
            </a:r>
            <a:r>
              <a:rPr kumimoji="0" lang="zh-CN" altLang="en-US" sz="3600" smtClean="0"/>
              <a:t>水路运输经济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i="1" smtClean="0">
                <a:latin typeface="楷体_GB2312" pitchFamily="49" charset="-122"/>
                <a:ea typeface="楷体_GB2312" pitchFamily="49" charset="-122"/>
              </a:rPr>
              <a:t>港口经济学</a:t>
            </a: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F552</a:t>
            </a:r>
            <a:endParaRPr kumimoji="0" lang="en-US" altLang="zh-CN" sz="3600" smtClean="0"/>
          </a:p>
          <a:p>
            <a:pPr eaLnBrk="1" hangingPunct="1"/>
            <a:r>
              <a:rPr kumimoji="0" lang="en-US" altLang="zh-CN" sz="3600" smtClean="0"/>
              <a:t>F7 </a:t>
            </a:r>
            <a:r>
              <a:rPr kumimoji="0" lang="zh-CN" altLang="en-US" sz="3600" smtClean="0"/>
              <a:t>贸易经济</a:t>
            </a:r>
          </a:p>
          <a:p>
            <a:pPr eaLnBrk="1" hangingPunct="1"/>
            <a:r>
              <a:rPr kumimoji="0" lang="en-US" altLang="zh-CN" sz="3600" smtClean="0"/>
              <a:t>F71</a:t>
            </a:r>
            <a:r>
              <a:rPr kumimoji="0" lang="zh-CN" altLang="en-US" sz="3600" smtClean="0"/>
              <a:t>国内贸易经济</a:t>
            </a:r>
          </a:p>
          <a:p>
            <a:pPr eaLnBrk="1" hangingPunct="1"/>
            <a:r>
              <a:rPr kumimoji="0" lang="en-US" altLang="zh-CN" sz="3600" smtClean="0"/>
              <a:t>F713 </a:t>
            </a:r>
            <a:r>
              <a:rPr kumimoji="0" lang="zh-CN" altLang="en-US" sz="3600" smtClean="0"/>
              <a:t>商品流通与市场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《CMD : </a:t>
            </a:r>
            <a:r>
              <a:rPr lang="zh-CN" altLang="en-US" i="1" smtClean="0">
                <a:latin typeface="楷体_GB2312" pitchFamily="49" charset="-122"/>
                <a:ea typeface="楷体_GB2312" pitchFamily="49" charset="-122"/>
              </a:rPr>
              <a:t>市场营销总监</a:t>
            </a: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F713.50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《7</a:t>
            </a:r>
            <a:r>
              <a:rPr lang="zh-CN" altLang="en-US" i="1" smtClean="0">
                <a:latin typeface="楷体_GB2312" pitchFamily="49" charset="-122"/>
                <a:ea typeface="楷体_GB2312" pitchFamily="49" charset="-122"/>
              </a:rPr>
              <a:t>日熟谙电子商务</a:t>
            </a: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F713.36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F </a:t>
            </a:r>
            <a:r>
              <a:rPr lang="zh-CN" altLang="en-US" smtClean="0"/>
              <a:t>经济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zh-CN" sz="3600" smtClean="0"/>
              <a:t>F 74 </a:t>
            </a:r>
            <a:r>
              <a:rPr kumimoji="0" lang="zh-CN" altLang="en-US" sz="3600" smtClean="0"/>
              <a:t>国际贸易</a:t>
            </a:r>
            <a:endParaRPr lang="zh-CN" altLang="en-US" sz="3600" smtClean="0"/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《WTO: </a:t>
            </a:r>
            <a:r>
              <a:rPr lang="zh-CN" altLang="en-US" i="1" smtClean="0">
                <a:latin typeface="楷体_GB2312" pitchFamily="49" charset="-122"/>
                <a:ea typeface="楷体_GB2312" pitchFamily="49" charset="-122"/>
              </a:rPr>
              <a:t>解释条约的习惯规则</a:t>
            </a: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F744</a:t>
            </a:r>
            <a:endParaRPr kumimoji="0" lang="en-US" altLang="zh-CN" sz="3600" smtClean="0"/>
          </a:p>
          <a:p>
            <a:pPr eaLnBrk="1" hangingPunct="1"/>
            <a:endParaRPr lang="en-US" altLang="zh-CN" sz="24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G </a:t>
            </a:r>
            <a:r>
              <a:rPr lang="zh-CN" altLang="en-US" smtClean="0"/>
              <a:t>文化、科学、教育、体育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G2 </a:t>
            </a:r>
            <a:r>
              <a:rPr lang="zh-CN" altLang="en-US" smtClean="0"/>
              <a:t>信息与知识传播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i="1" smtClean="0">
                <a:latin typeface="楷体_GB2312" pitchFamily="49" charset="-122"/>
                <a:ea typeface="楷体_GB2312" pitchFamily="49" charset="-122"/>
              </a:rPr>
              <a:t>报纸的力量 </a:t>
            </a: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: </a:t>
            </a:r>
            <a:r>
              <a:rPr lang="zh-CN" altLang="en-US" i="1" smtClean="0">
                <a:latin typeface="楷体_GB2312" pitchFamily="49" charset="-122"/>
                <a:ea typeface="楷体_GB2312" pitchFamily="49" charset="-122"/>
              </a:rPr>
              <a:t>世界十二家大报</a:t>
            </a: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G219.11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G3</a:t>
            </a:r>
            <a:r>
              <a:rPr lang="zh-CN" altLang="en-US" smtClean="0"/>
              <a:t>科学、科学研究</a:t>
            </a:r>
          </a:p>
          <a:p>
            <a:pPr eaLnBrk="1" hangingPunct="1"/>
            <a:r>
              <a:rPr lang="en-US" altLang="zh-CN" smtClean="0"/>
              <a:t>G4 </a:t>
            </a:r>
            <a:r>
              <a:rPr lang="zh-CN" altLang="en-US" smtClean="0"/>
              <a:t>教育</a:t>
            </a:r>
          </a:p>
          <a:p>
            <a:pPr eaLnBrk="1" hangingPunct="1"/>
            <a:r>
              <a:rPr lang="en-US" altLang="zh-CN" smtClean="0"/>
              <a:t>G8 </a:t>
            </a:r>
            <a:r>
              <a:rPr lang="zh-CN" altLang="en-US" smtClean="0"/>
              <a:t>体育</a:t>
            </a:r>
          </a:p>
          <a:p>
            <a:pPr eaLnBrk="1" hangingPunct="1"/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i="1" smtClean="0">
                <a:latin typeface="楷体_GB2312" pitchFamily="49" charset="-122"/>
                <a:ea typeface="楷体_GB2312" pitchFamily="49" charset="-122"/>
              </a:rPr>
              <a:t>奥林匹克趣味百科</a:t>
            </a:r>
            <a:r>
              <a:rPr lang="zh-CN" altLang="en-US" smtClean="0"/>
              <a:t> </a:t>
            </a: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G811.21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H </a:t>
            </a:r>
            <a:r>
              <a:rPr lang="zh-CN" altLang="en-US" smtClean="0"/>
              <a:t>语言、文字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H1 </a:t>
            </a:r>
            <a:r>
              <a:rPr lang="zh-CN" altLang="en-US" smtClean="0"/>
              <a:t>汉语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《1993</a:t>
            </a:r>
            <a:r>
              <a:rPr lang="zh-CN" altLang="en-US" i="1" smtClean="0">
                <a:latin typeface="楷体_GB2312" pitchFamily="49" charset="-122"/>
                <a:ea typeface="楷体_GB2312" pitchFamily="49" charset="-122"/>
              </a:rPr>
              <a:t>汉语新词语</a:t>
            </a: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H136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H3 </a:t>
            </a:r>
            <a:r>
              <a:rPr lang="zh-CN" altLang="en-US" smtClean="0"/>
              <a:t>常用外国语</a:t>
            </a:r>
          </a:p>
          <a:p>
            <a:pPr eaLnBrk="1" hangingPunct="1"/>
            <a:r>
              <a:rPr lang="en-US" altLang="zh-CN" smtClean="0"/>
              <a:t>H31 </a:t>
            </a:r>
            <a:r>
              <a:rPr lang="zh-CN" altLang="en-US" smtClean="0"/>
              <a:t>英语</a:t>
            </a:r>
          </a:p>
          <a:p>
            <a:pPr eaLnBrk="1" hangingPunct="1"/>
            <a:r>
              <a:rPr lang="en-US" altLang="zh-CN" smtClean="0"/>
              <a:t>H310.4 </a:t>
            </a:r>
            <a:r>
              <a:rPr lang="zh-CN" altLang="en-US" smtClean="0"/>
              <a:t>英语水平考试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《2005</a:t>
            </a:r>
            <a:r>
              <a:rPr lang="zh-CN" altLang="en-US" i="1" smtClean="0">
                <a:latin typeface="楷体_GB2312" pitchFamily="49" charset="-122"/>
                <a:ea typeface="楷体_GB2312" pitchFamily="49" charset="-122"/>
              </a:rPr>
              <a:t>年全国硕士研究生入学考试英语测试分析与模拟</a:t>
            </a:r>
            <a:r>
              <a:rPr lang="zh-CN" altLang="en-US" smtClean="0"/>
              <a:t> </a:t>
            </a: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H310.42-42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>
                <a:ea typeface="黑体" panose="02010609060101010101" pitchFamily="49" charset="-122"/>
              </a:rPr>
              <a:t>大学生为什么要利用图书馆</a:t>
            </a:r>
            <a:r>
              <a:rPr lang="zh-CN" altLang="en-US" smtClean="0">
                <a:ea typeface="黑体" panose="02010609060101010101" pitchFamily="49" charset="-122"/>
              </a:rPr>
              <a:t>？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H </a:t>
            </a:r>
            <a:r>
              <a:rPr lang="zh-CN" altLang="en-US" smtClean="0"/>
              <a:t>语言、文字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H311 </a:t>
            </a:r>
            <a:r>
              <a:rPr lang="zh-CN" altLang="en-US" sz="2000" smtClean="0"/>
              <a:t>语音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从零开始学国际音标</a:t>
            </a:r>
            <a:r>
              <a:rPr lang="zh-CN" altLang="en-US" sz="2000" smtClean="0"/>
              <a:t>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H311</a:t>
            </a: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H312 </a:t>
            </a:r>
            <a:r>
              <a:rPr lang="zh-CN" altLang="en-US" sz="2000" smtClean="0"/>
              <a:t>文字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图解</a:t>
            </a:r>
            <a:r>
              <a:rPr lang="en-US" altLang="zh-CN" sz="2000" i="1" smtClean="0">
                <a:ea typeface="楷体_GB2312" pitchFamily="49" charset="-122"/>
              </a:rPr>
              <a:t>—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自学速成英文单字手册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: 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附实用日常会话</a:t>
            </a:r>
            <a:r>
              <a:rPr lang="zh-CN" altLang="en-US" sz="2000" smtClean="0"/>
              <a:t>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H312</a:t>
            </a: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H313 </a:t>
            </a:r>
            <a:r>
              <a:rPr lang="zh-CN" altLang="en-US" sz="2000" smtClean="0"/>
              <a:t>语义、词汇、词义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 1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分钟牢记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个英语单词</a:t>
            </a:r>
            <a:r>
              <a:rPr lang="zh-CN" altLang="en-US" sz="2000" smtClean="0"/>
              <a:t>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H313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H314 </a:t>
            </a:r>
            <a:r>
              <a:rPr lang="zh-CN" altLang="en-US" sz="2000" smtClean="0"/>
              <a:t>语法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 30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天轻松学语法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H314</a:t>
            </a: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H315 </a:t>
            </a:r>
            <a:r>
              <a:rPr lang="zh-CN" altLang="en-US" sz="2000" smtClean="0"/>
              <a:t>写作、修饰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《101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封英文求职信实用范本</a:t>
            </a:r>
            <a:r>
              <a:rPr lang="zh-CN" altLang="en-US" sz="2000" smtClean="0"/>
              <a:t>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H315</a:t>
            </a: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H319.9 </a:t>
            </a:r>
            <a:r>
              <a:rPr lang="zh-CN" altLang="en-US" sz="2000" smtClean="0"/>
              <a:t>会话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《28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天英语会话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= English coversation in 28 days</a:t>
            </a:r>
            <a:r>
              <a:rPr lang="en-US" altLang="zh-CN" sz="2000" smtClean="0"/>
              <a:t>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H319.9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 </a:t>
            </a:r>
            <a:r>
              <a:rPr lang="zh-CN" altLang="en-US" smtClean="0"/>
              <a:t>文学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I2 </a:t>
            </a:r>
            <a:r>
              <a:rPr lang="zh-CN" altLang="en-US" sz="2000" smtClean="0"/>
              <a:t>中国文学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I21 </a:t>
            </a:r>
            <a:r>
              <a:rPr lang="zh-CN" altLang="en-US" sz="2000" smtClean="0"/>
              <a:t>作品集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《20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世纪中国文学经典文本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I211.6</a:t>
            </a: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I22 </a:t>
            </a:r>
            <a:r>
              <a:rPr lang="zh-CN" altLang="en-US" sz="2000" smtClean="0"/>
              <a:t>诗歌、韵文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白桦的诗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I227</a:t>
            </a: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I23 </a:t>
            </a:r>
            <a:r>
              <a:rPr lang="zh-CN" altLang="en-US" sz="2000" smtClean="0"/>
              <a:t>戏剧文学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曹禺经典作品选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: 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日出 北京人</a:t>
            </a:r>
            <a:r>
              <a:rPr lang="zh-CN" altLang="en-US" sz="2000" smtClean="0"/>
              <a:t>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I234</a:t>
            </a: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I24 </a:t>
            </a:r>
            <a:r>
              <a:rPr lang="zh-CN" altLang="en-US" sz="2000" smtClean="0"/>
              <a:t>小说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巴山夜雨</a:t>
            </a:r>
            <a:r>
              <a:rPr lang="zh-CN" altLang="en-US" sz="2000" smtClean="0"/>
              <a:t>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I247.5</a:t>
            </a: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I25 </a:t>
            </a:r>
            <a:r>
              <a:rPr lang="zh-CN" altLang="en-US" sz="2000" smtClean="0"/>
              <a:t>报告文学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《'97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香港回归风云</a:t>
            </a:r>
            <a:r>
              <a:rPr lang="zh-CN" altLang="en-US" sz="2000" smtClean="0"/>
              <a:t>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I253</a:t>
            </a:r>
            <a:endParaRPr lang="en-US" altLang="zh-CN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I26 </a:t>
            </a:r>
            <a:r>
              <a:rPr lang="zh-CN" altLang="en-US" sz="2000" smtClean="0"/>
              <a:t>散文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《2004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年我最喜爱的中国散文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100</a:t>
            </a:r>
            <a:r>
              <a:rPr lang="zh-CN" altLang="en-US" sz="2000" i="1" smtClean="0">
                <a:latin typeface="楷体_GB2312" pitchFamily="49" charset="-122"/>
                <a:ea typeface="楷体_GB2312" pitchFamily="49" charset="-122"/>
              </a:rPr>
              <a:t>篇</a:t>
            </a:r>
            <a:r>
              <a:rPr lang="zh-CN" altLang="en-US" sz="2000" smtClean="0"/>
              <a:t> </a:t>
            </a:r>
            <a:r>
              <a:rPr lang="en-US" altLang="zh-CN" sz="20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600" smtClean="0">
                <a:solidFill>
                  <a:srgbClr val="FF3300"/>
                </a:solidFill>
              </a:rPr>
              <a:t>I267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J </a:t>
            </a:r>
            <a:r>
              <a:rPr lang="zh-CN" altLang="en-US" smtClean="0"/>
              <a:t>艺术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J2 </a:t>
            </a:r>
            <a:r>
              <a:rPr lang="zh-CN" altLang="en-US" sz="2400" smtClean="0"/>
              <a:t>绘画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J3</a:t>
            </a:r>
            <a:r>
              <a:rPr lang="zh-CN" altLang="en-US" sz="2400" smtClean="0"/>
              <a:t>雕塑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J4</a:t>
            </a:r>
            <a:r>
              <a:rPr lang="zh-CN" altLang="en-US" sz="2400" smtClean="0"/>
              <a:t>摄影艺术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J6 </a:t>
            </a:r>
            <a:r>
              <a:rPr lang="zh-CN" altLang="en-US" sz="2400" smtClean="0"/>
              <a:t>音乐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J7 </a:t>
            </a:r>
            <a:r>
              <a:rPr lang="zh-CN" altLang="en-US" sz="2400" smtClean="0"/>
              <a:t>舞蹈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J8 </a:t>
            </a:r>
            <a:r>
              <a:rPr lang="zh-CN" altLang="en-US" sz="2400" smtClean="0"/>
              <a:t>喜剧艺术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J9 </a:t>
            </a:r>
            <a:r>
              <a:rPr lang="zh-CN" altLang="en-US" sz="2400" smtClean="0"/>
              <a:t>电影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en-US" altLang="zh-CN" sz="18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K </a:t>
            </a:r>
            <a:r>
              <a:rPr lang="zh-CN" altLang="en-US" smtClean="0"/>
              <a:t>历史、地理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400" smtClean="0"/>
              <a:t>K2  </a:t>
            </a:r>
            <a:r>
              <a:rPr lang="zh-CN" altLang="en-US" sz="2400" smtClean="0"/>
              <a:t>中国史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en-US" altLang="zh-CN" sz="2400" i="1" smtClean="0">
                <a:ea typeface="楷体_GB2312" pitchFamily="49" charset="-122"/>
              </a:rPr>
              <a:t>“</a:t>
            </a: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文革</a:t>
            </a:r>
            <a:r>
              <a:rPr lang="zh-CN" altLang="en-US" sz="2400" i="1" smtClean="0">
                <a:ea typeface="楷体_GB2312" pitchFamily="49" charset="-122"/>
              </a:rPr>
              <a:t>”</a:t>
            </a: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前夜的中国</a:t>
            </a: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800" smtClean="0">
                <a:solidFill>
                  <a:srgbClr val="FF3300"/>
                </a:solidFill>
              </a:rPr>
              <a:t>K270.5</a:t>
            </a:r>
            <a:endParaRPr lang="en-US" altLang="zh-CN" sz="2400" smtClean="0"/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zh-CN" smtClean="0"/>
          </a:p>
          <a:p>
            <a:pPr eaLnBrk="1" hangingPunct="1"/>
            <a:r>
              <a:rPr lang="en-US" altLang="zh-CN" sz="2400" smtClean="0"/>
              <a:t>K81</a:t>
            </a:r>
            <a:r>
              <a:rPr lang="zh-CN" altLang="en-US" sz="2400" smtClean="0"/>
              <a:t>传记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《101</a:t>
            </a: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位年轻人应知道的世界名人 </a:t>
            </a: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= The 101 influential persons for youngsters to know 》</a:t>
            </a:r>
            <a:r>
              <a:rPr lang="en-US" altLang="zh-CN" sz="1800" smtClean="0">
                <a:solidFill>
                  <a:srgbClr val="FF3300"/>
                </a:solidFill>
              </a:rPr>
              <a:t>K811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zh-CN" sz="1800" smtClean="0">
              <a:solidFill>
                <a:srgbClr val="FF3300"/>
              </a:solidFill>
            </a:endParaRPr>
          </a:p>
          <a:p>
            <a:pPr eaLnBrk="1" hangingPunct="1"/>
            <a:r>
              <a:rPr lang="en-US" altLang="zh-CN" sz="2400" smtClean="0"/>
              <a:t>K89  </a:t>
            </a:r>
            <a:r>
              <a:rPr lang="zh-CN" altLang="en-US" sz="2400" smtClean="0"/>
              <a:t>风俗习惯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400" i="1" smtClean="0">
                <a:latin typeface="楷体_GB2312" pitchFamily="49" charset="-122"/>
                <a:ea typeface="楷体_GB2312" pitchFamily="49" charset="-122"/>
              </a:rPr>
              <a:t>大学生社交礼仪</a:t>
            </a:r>
            <a:r>
              <a:rPr lang="zh-CN" altLang="en-US" sz="2400" smtClean="0"/>
              <a:t> </a:t>
            </a:r>
            <a:r>
              <a:rPr lang="en-US" altLang="zh-CN" sz="24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1800" smtClean="0">
                <a:solidFill>
                  <a:srgbClr val="FF3300"/>
                </a:solidFill>
              </a:rPr>
              <a:t>K891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 </a:t>
            </a:r>
            <a:r>
              <a:rPr lang="zh-CN" altLang="en-US" smtClean="0"/>
              <a:t>物理科学和化学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O1 </a:t>
            </a:r>
            <a:r>
              <a:rPr lang="zh-CN" altLang="en-US" smtClean="0"/>
              <a:t>数学</a:t>
            </a:r>
          </a:p>
          <a:p>
            <a:pPr eaLnBrk="1" hangingPunct="1"/>
            <a:r>
              <a:rPr lang="en-US" altLang="zh-CN" smtClean="0"/>
              <a:t>O13 </a:t>
            </a:r>
            <a:r>
              <a:rPr lang="zh-CN" altLang="en-US" smtClean="0"/>
              <a:t>高等数学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i="1" smtClean="0">
                <a:latin typeface="楷体_GB2312" pitchFamily="49" charset="-122"/>
                <a:ea typeface="楷体_GB2312" pitchFamily="49" charset="-122"/>
              </a:rPr>
              <a:t>大学数学习题精选精解</a:t>
            </a:r>
            <a:r>
              <a:rPr lang="zh-CN" altLang="en-US" smtClean="0"/>
              <a:t> </a:t>
            </a:r>
            <a:r>
              <a:rPr lang="en-US" altLang="zh-CN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O13-44</a:t>
            </a:r>
            <a:endParaRPr lang="en-US" altLang="zh-CN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  </a:t>
            </a:r>
            <a:r>
              <a:rPr lang="zh-CN" altLang="en-US" smtClean="0"/>
              <a:t>天文学、地球科学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P7 </a:t>
            </a:r>
            <a:r>
              <a:rPr lang="zh-CN" altLang="en-US" smtClean="0"/>
              <a:t>海洋学</a:t>
            </a:r>
          </a:p>
          <a:p>
            <a:pPr eaLnBrk="1" hangingPunct="1"/>
            <a:r>
              <a:rPr lang="en-US" altLang="zh-CN" smtClean="0"/>
              <a:t>P75 </a:t>
            </a:r>
            <a:r>
              <a:rPr lang="zh-CN" altLang="en-US" smtClean="0"/>
              <a:t>海洋工程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zh-CN" sz="24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 </a:t>
            </a:r>
            <a:r>
              <a:rPr lang="zh-CN" altLang="en-US" smtClean="0"/>
              <a:t>工业技术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smtClean="0"/>
              <a:t>TB </a:t>
            </a:r>
            <a:r>
              <a:rPr lang="zh-CN" altLang="en-US" sz="2800" smtClean="0"/>
              <a:t>一般工业技术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/>
              <a:t>TB3 </a:t>
            </a:r>
            <a:r>
              <a:rPr lang="zh-CN" altLang="en-US" sz="2800" smtClean="0"/>
              <a:t>工程材料学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材料的腐蚀与防护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000" smtClean="0">
                <a:solidFill>
                  <a:srgbClr val="FF3300"/>
                </a:solidFill>
              </a:rPr>
              <a:t>TB304</a:t>
            </a:r>
            <a:endParaRPr lang="en-US" altLang="zh-CN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/>
              <a:t>TM </a:t>
            </a:r>
            <a:r>
              <a:rPr lang="zh-CN" altLang="en-US" sz="2800" smtClean="0"/>
              <a:t>电工技术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 IEC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电工电子标准术语词典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 </a:t>
            </a:r>
            <a:r>
              <a:rPr lang="en-US" altLang="zh-CN" sz="2000" smtClean="0">
                <a:solidFill>
                  <a:srgbClr val="FF3300"/>
                </a:solidFill>
              </a:rPr>
              <a:t>TM-61</a:t>
            </a:r>
            <a:endParaRPr lang="en-US" altLang="zh-CN" sz="2800" smtClean="0"/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常用电工电路与故障检修实例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000" smtClean="0">
                <a:solidFill>
                  <a:srgbClr val="FF3300"/>
                </a:solidFill>
              </a:rPr>
              <a:t>TM13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/>
              <a:t>TN </a:t>
            </a:r>
            <a:r>
              <a:rPr lang="zh-CN" altLang="en-US" sz="2800" smtClean="0"/>
              <a:t>无线电电子学、电信技术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电路与信号分析</a:t>
            </a:r>
            <a:r>
              <a:rPr lang="zh-CN" altLang="en-US" sz="2800" smtClean="0"/>
              <a:t>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 </a:t>
            </a:r>
            <a:r>
              <a:rPr lang="en-US" altLang="zh-CN" sz="2000" smtClean="0">
                <a:solidFill>
                  <a:srgbClr val="FF3300"/>
                </a:solidFill>
              </a:rPr>
              <a:t>TN911.6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《GSM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网络与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GPRS</a:t>
            </a:r>
            <a:r>
              <a:rPr lang="en-US" altLang="zh-CN" sz="2800" smtClean="0"/>
              <a:t>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 </a:t>
            </a:r>
            <a:r>
              <a:rPr lang="en-US" altLang="zh-CN" sz="2000" smtClean="0">
                <a:solidFill>
                  <a:srgbClr val="FF3300"/>
                </a:solidFill>
              </a:rPr>
              <a:t>TN929.5</a:t>
            </a:r>
            <a:endParaRPr lang="en-US" altLang="zh-CN" sz="2800" smtClean="0"/>
          </a:p>
          <a:p>
            <a:pPr eaLnBrk="1" hangingPunct="1">
              <a:lnSpc>
                <a:spcPct val="90000"/>
              </a:lnSpc>
            </a:pPr>
            <a:endParaRPr lang="en-US" altLang="zh-CN" sz="20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TP </a:t>
            </a:r>
            <a:r>
              <a:rPr lang="zh-CN" altLang="en-US" smtClean="0"/>
              <a:t>自动化技术、计算机技术</a:t>
            </a:r>
          </a:p>
          <a:p>
            <a:pPr eaLnBrk="1" hangingPunct="1"/>
            <a:r>
              <a:rPr lang="en-US" altLang="zh-CN" sz="2800" smtClean="0"/>
              <a:t>TP27</a:t>
            </a:r>
            <a:r>
              <a:rPr lang="zh-CN" altLang="en-US" sz="2800" smtClean="0"/>
              <a:t>自动化系统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CN" altLang="en-US" sz="2800" smtClean="0"/>
              <a:t>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计算机控制系统 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TP273</a:t>
            </a:r>
            <a:endParaRPr lang="en-US" altLang="zh-CN" sz="2800" smtClean="0"/>
          </a:p>
          <a:p>
            <a:pPr eaLnBrk="1" hangingPunct="1"/>
            <a:r>
              <a:rPr lang="en-US" altLang="zh-CN" sz="2800" smtClean="0"/>
              <a:t> TP3</a:t>
            </a:r>
            <a:r>
              <a:rPr lang="zh-CN" altLang="en-US" sz="2800" smtClean="0"/>
              <a:t>计算技术、计算机技术</a:t>
            </a:r>
          </a:p>
          <a:p>
            <a:pPr eaLnBrk="1" hangingPunct="1"/>
            <a:r>
              <a:rPr lang="en-US" altLang="zh-CN" sz="2800" smtClean="0"/>
              <a:t>TP31</a:t>
            </a:r>
            <a:r>
              <a:rPr lang="zh-CN" altLang="en-US" sz="2800" smtClean="0"/>
              <a:t>计算机软件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《IBM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电脑常用软件实践操作指导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TP31</a:t>
            </a:r>
            <a:endParaRPr lang="en-US" altLang="zh-CN" sz="2800" smtClean="0"/>
          </a:p>
          <a:p>
            <a:pPr eaLnBrk="1" hangingPunct="1"/>
            <a:r>
              <a:rPr lang="en-US" altLang="zh-CN" sz="2800" smtClean="0"/>
              <a:t>TP316 </a:t>
            </a:r>
            <a:r>
              <a:rPr lang="zh-CN" altLang="en-US" sz="2800" smtClean="0"/>
              <a:t>操作系统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系统快速安装与重装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TP316</a:t>
            </a:r>
            <a:endParaRPr lang="en-US" altLang="zh-CN" sz="2800" smtClean="0"/>
          </a:p>
          <a:p>
            <a:pPr eaLnBrk="1" hangingPunct="1"/>
            <a:endParaRPr lang="en-US" altLang="zh-CN" sz="2800" smtClean="0"/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zh-CN" sz="24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U </a:t>
            </a:r>
            <a:r>
              <a:rPr lang="zh-CN" altLang="en-US" smtClean="0"/>
              <a:t>交通运输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U2 </a:t>
            </a:r>
            <a:r>
              <a:rPr lang="zh-CN" altLang="en-US" smtClean="0"/>
              <a:t>铁路运输</a:t>
            </a:r>
          </a:p>
          <a:p>
            <a:pPr eaLnBrk="1" hangingPunct="1"/>
            <a:r>
              <a:rPr lang="en-US" altLang="zh-CN" smtClean="0"/>
              <a:t>U4 </a:t>
            </a:r>
            <a:r>
              <a:rPr lang="zh-CN" altLang="en-US" smtClean="0"/>
              <a:t>公路运输</a:t>
            </a:r>
          </a:p>
          <a:p>
            <a:pPr eaLnBrk="1" hangingPunct="1"/>
            <a:r>
              <a:rPr lang="en-US" altLang="zh-CN" smtClean="0"/>
              <a:t>U6 </a:t>
            </a:r>
            <a:r>
              <a:rPr lang="zh-CN" altLang="en-US" smtClean="0"/>
              <a:t>水路运输</a:t>
            </a:r>
          </a:p>
          <a:p>
            <a:pPr eaLnBrk="1" hangingPunct="1"/>
            <a:r>
              <a:rPr lang="en-US" altLang="zh-CN" sz="2400" smtClean="0"/>
              <a:t>U65</a:t>
            </a:r>
            <a:r>
              <a:rPr lang="zh-CN" altLang="en-US" sz="2400" smtClean="0"/>
              <a:t>港口工程</a:t>
            </a:r>
          </a:p>
          <a:p>
            <a:pPr eaLnBrk="1" hangingPunct="1"/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港工建筑物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U656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U66</a:t>
            </a:r>
            <a:r>
              <a:rPr lang="zh-CN" altLang="en-US" smtClean="0"/>
              <a:t>船舶工程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船舶柴油主机遥控系统</a:t>
            </a:r>
            <a:r>
              <a:rPr lang="zh-CN" altLang="en-US" smtClean="0"/>
              <a:t>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U664.82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船舶大意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U661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U69 </a:t>
            </a:r>
            <a:r>
              <a:rPr lang="zh-CN" altLang="en-US" smtClean="0"/>
              <a:t>水路运输技术管理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船舶货运</a:t>
            </a:r>
            <a:r>
              <a:rPr lang="zh-CN" altLang="en-US" smtClean="0"/>
              <a:t> 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U694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800" i="1" smtClean="0">
                <a:latin typeface="楷体_GB2312" pitchFamily="49" charset="-122"/>
                <a:ea typeface="楷体_GB2312" pitchFamily="49" charset="-122"/>
              </a:rPr>
              <a:t>国际经贸、航运、港口、船舶市场</a:t>
            </a:r>
            <a:r>
              <a:rPr lang="en-US" altLang="zh-CN" sz="2800" i="1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en-US" altLang="zh-CN" sz="2400" smtClean="0">
                <a:solidFill>
                  <a:srgbClr val="FF3300"/>
                </a:solidFill>
              </a:rPr>
              <a:t>U695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必须广泛阅读各类辅导书；</a:t>
            </a:r>
          </a:p>
          <a:p>
            <a:pPr eaLnBrk="1" hangingPunct="1"/>
            <a:r>
              <a:rPr lang="zh-CN" altLang="en-US" smtClean="0"/>
              <a:t>利用图书馆查阅大量的文献资料</a:t>
            </a:r>
          </a:p>
          <a:p>
            <a:pPr eaLnBrk="1" hangingPunct="1"/>
            <a:endParaRPr lang="en-US" altLang="zh-CN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大学生需要巩固消化课堂知识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smtClean="0"/>
              <a:t>3. 2  </a:t>
            </a:r>
            <a:r>
              <a:rPr lang="zh-CN" altLang="en-US" smtClean="0">
                <a:ea typeface="华文行楷" panose="02010800040101010101" pitchFamily="2" charset="-122"/>
              </a:rPr>
              <a:t>标识符号</a:t>
            </a:r>
            <a:endParaRPr lang="zh-CN" altLang="en-US" smtClean="0">
              <a:ea typeface="方正舒体" panose="02010601030101010101" pitchFamily="2" charset="-122"/>
            </a:endParaRP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001000" cy="502920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3000" smtClean="0">
                <a:solidFill>
                  <a:srgbClr val="FFFFFF"/>
                </a:solidFill>
                <a:ea typeface="黑体" panose="02010609060101010101" pitchFamily="49" charset="-122"/>
              </a:rPr>
              <a:t>分类号</a:t>
            </a:r>
            <a:r>
              <a:rPr lang="en-US" altLang="zh-CN" sz="3000" smtClean="0">
                <a:ea typeface="楷体_GB2312" pitchFamily="49" charset="-122"/>
              </a:rPr>
              <a:t>——</a:t>
            </a:r>
            <a:r>
              <a:rPr lang="zh-CN" altLang="en-US" sz="3000" smtClean="0">
                <a:ea typeface="楷体_GB2312" pitchFamily="49" charset="-122"/>
              </a:rPr>
              <a:t>是一种混合号码，由字母</a:t>
            </a:r>
            <a:r>
              <a:rPr lang="en-US" altLang="zh-CN" sz="3000" smtClean="0">
                <a:ea typeface="楷体_GB2312" pitchFamily="49" charset="-122"/>
              </a:rPr>
              <a:t>(</a:t>
            </a:r>
            <a:r>
              <a:rPr lang="zh-CN" altLang="en-US" sz="3000" smtClean="0">
                <a:ea typeface="楷体_GB2312" pitchFamily="49" charset="-122"/>
              </a:rPr>
              <a:t>基本大类</a:t>
            </a:r>
            <a:r>
              <a:rPr lang="en-US" altLang="zh-CN" sz="3000" smtClean="0">
                <a:ea typeface="楷体_GB2312" pitchFamily="49" charset="-122"/>
              </a:rPr>
              <a:t>)</a:t>
            </a:r>
            <a:r>
              <a:rPr lang="zh-CN" altLang="en-US" sz="3000" smtClean="0">
                <a:ea typeface="楷体_GB2312" pitchFamily="49" charset="-122"/>
              </a:rPr>
              <a:t>、数字</a:t>
            </a:r>
            <a:r>
              <a:rPr lang="en-US" altLang="zh-CN" sz="3000" smtClean="0">
                <a:ea typeface="楷体_GB2312" pitchFamily="49" charset="-122"/>
              </a:rPr>
              <a:t>(</a:t>
            </a:r>
            <a:r>
              <a:rPr lang="zh-CN" altLang="en-US" sz="3000" smtClean="0">
                <a:ea typeface="楷体_GB2312" pitchFamily="49" charset="-122"/>
              </a:rPr>
              <a:t>大类下的类目</a:t>
            </a:r>
            <a:r>
              <a:rPr lang="en-US" altLang="zh-CN" sz="3000" smtClean="0">
                <a:ea typeface="楷体_GB2312" pitchFamily="49" charset="-122"/>
              </a:rPr>
              <a:t>)</a:t>
            </a:r>
            <a:r>
              <a:rPr lang="zh-CN" altLang="en-US" sz="3000" smtClean="0">
                <a:ea typeface="楷体_GB2312" pitchFamily="49" charset="-122"/>
              </a:rPr>
              <a:t>构成。每三个数字用间隔符“</a:t>
            </a:r>
            <a:r>
              <a:rPr lang="en-US" altLang="zh-CN" sz="3000" b="1" smtClean="0">
                <a:ea typeface="楷体_GB2312" pitchFamily="49" charset="-122"/>
              </a:rPr>
              <a:t>.</a:t>
            </a:r>
            <a:r>
              <a:rPr lang="en-US" altLang="zh-CN" sz="3000" smtClean="0">
                <a:ea typeface="楷体_GB2312" pitchFamily="49" charset="-122"/>
              </a:rPr>
              <a:t>”</a:t>
            </a:r>
            <a:r>
              <a:rPr lang="zh-CN" altLang="en-US" sz="3000" smtClean="0">
                <a:ea typeface="楷体_GB2312" pitchFamily="49" charset="-122"/>
              </a:rPr>
              <a:t>分开。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3000" smtClean="0">
                <a:ea typeface="楷体_GB2312" pitchFamily="49" charset="-122"/>
              </a:rPr>
              <a:t> 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zh-CN" altLang="en-US" sz="3000" smtClean="0">
              <a:ea typeface="楷体_GB2312" pitchFamily="49" charset="-122"/>
            </a:endParaRP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3000" smtClean="0">
                <a:solidFill>
                  <a:srgbClr val="FFFFFF"/>
                </a:solidFill>
                <a:ea typeface="黑体" panose="02010609060101010101" pitchFamily="49" charset="-122"/>
              </a:rPr>
              <a:t>著者号</a:t>
            </a:r>
            <a:r>
              <a:rPr lang="en-US" altLang="zh-CN" sz="3000" smtClean="0">
                <a:ea typeface="楷体_GB2312" pitchFamily="49" charset="-122"/>
              </a:rPr>
              <a:t>——</a:t>
            </a:r>
            <a:r>
              <a:rPr lang="zh-CN" altLang="en-US" sz="3000" smtClean="0">
                <a:ea typeface="楷体_GB2312" pitchFamily="49" charset="-122"/>
              </a:rPr>
              <a:t>根据著者的不同，图书馆为图书标记著者号，做为图书分类相同基础上的再区分。 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US" altLang="zh-CN" sz="3000" smtClean="0">
              <a:ea typeface="楷体_GB2312" pitchFamily="49" charset="-122"/>
            </a:endParaRP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1447800" y="5257800"/>
            <a:ext cx="2667000" cy="838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Pct val="85000"/>
              <a:buFontTx/>
              <a:buNone/>
            </a:pPr>
            <a:r>
              <a:rPr lang="zh-CN" altLang="en-US" sz="2800" b="1">
                <a:solidFill>
                  <a:schemeClr val="bg2"/>
                </a:solidFill>
                <a:latin typeface="Arial" panose="020B0604020202020204" pitchFamily="34" charset="0"/>
              </a:rPr>
              <a:t>何欣 </a:t>
            </a:r>
            <a:r>
              <a:rPr lang="en-US" altLang="zh-CN" sz="2800" b="1">
                <a:solidFill>
                  <a:schemeClr val="bg2"/>
                </a:solidFill>
                <a:latin typeface="Arial" panose="020B0604020202020204" pitchFamily="34" charset="0"/>
              </a:rPr>
              <a:t>2177</a:t>
            </a:r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1676400" y="2667000"/>
            <a:ext cx="2743200" cy="990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《</a:t>
            </a:r>
            <a:r>
              <a:rPr lang="zh-CN" altLang="en-US" sz="2800" b="1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船舶避碰</a:t>
            </a:r>
            <a:r>
              <a:rPr lang="en-US" altLang="zh-CN" sz="2800" b="1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》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U675.96</a:t>
            </a:r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4572000" y="5181600"/>
            <a:ext cx="3810000" cy="838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Pct val="85000"/>
              <a:buFontTx/>
              <a:buNone/>
            </a:pPr>
            <a:r>
              <a:rPr lang="en-US" altLang="zh-CN" sz="2800" b="1">
                <a:solidFill>
                  <a:schemeClr val="bg2"/>
                </a:solidFill>
                <a:latin typeface="Arial" panose="020B0604020202020204" pitchFamily="34" charset="0"/>
              </a:rPr>
              <a:t>Max Strinner</a:t>
            </a:r>
            <a:r>
              <a:rPr lang="zh-CN" altLang="en-US" sz="2800" b="1">
                <a:solidFill>
                  <a:schemeClr val="bg2"/>
                </a:solidFill>
                <a:latin typeface="Arial" panose="020B0604020202020204" pitchFamily="34" charset="0"/>
              </a:rPr>
              <a:t>为</a:t>
            </a:r>
            <a:r>
              <a:rPr lang="en-US" altLang="zh-CN" sz="2800" b="1">
                <a:solidFill>
                  <a:schemeClr val="bg2"/>
                </a:solidFill>
                <a:latin typeface="Arial" panose="020B0604020202020204" pitchFamily="34" charset="0"/>
              </a:rPr>
              <a:t>S861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nimBg="1" autoUpdateAnimBg="0"/>
      <p:bldP spid="248837" grpId="0" animBg="1" autoUpdateAnimBg="0"/>
      <p:bldP spid="248840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000" smtClean="0">
                <a:solidFill>
                  <a:srgbClr val="FFFFFF"/>
                </a:solidFill>
                <a:ea typeface="黑体" panose="02010609060101010101" pitchFamily="49" charset="-122"/>
              </a:rPr>
              <a:t>索书号</a:t>
            </a:r>
            <a:r>
              <a:rPr lang="en-US" altLang="zh-CN" sz="3000" smtClean="0">
                <a:ea typeface="楷体_GB2312" pitchFamily="49" charset="-122"/>
              </a:rPr>
              <a:t>——</a:t>
            </a:r>
            <a:r>
              <a:rPr lang="zh-CN" altLang="en-US" sz="3000" smtClean="0">
                <a:ea typeface="楷体_GB2312" pitchFamily="49" charset="-122"/>
              </a:rPr>
              <a:t>是由分类号及著者号组合在一起构成的。</a:t>
            </a:r>
          </a:p>
          <a:p>
            <a:pPr eaLnBrk="1" hangingPunct="1"/>
            <a:endParaRPr lang="en-US" altLang="zh-CN" sz="3000" smtClean="0">
              <a:ea typeface="楷体_GB2312" pitchFamily="49" charset="-122"/>
            </a:endParaRP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1676400" y="3200400"/>
            <a:ext cx="4114800" cy="1752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800" b="1">
              <a:solidFill>
                <a:schemeClr val="bg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何欣编著的</a:t>
            </a:r>
            <a:r>
              <a:rPr lang="en-US" altLang="zh-CN" sz="2800" b="1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《</a:t>
            </a:r>
            <a:r>
              <a:rPr lang="zh-CN" altLang="en-US" sz="2800" b="1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船舶避碰</a:t>
            </a:r>
            <a:r>
              <a:rPr lang="en-US" altLang="zh-CN" sz="2800" b="1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》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800" b="1">
              <a:solidFill>
                <a:schemeClr val="bg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U675.96/</a:t>
            </a:r>
            <a:r>
              <a:rPr lang="en-US" altLang="zh-CN" sz="2800" b="1">
                <a:solidFill>
                  <a:schemeClr val="bg2"/>
                </a:solidFill>
                <a:latin typeface="Arial" panose="020B0604020202020204" pitchFamily="34" charset="0"/>
              </a:rPr>
              <a:t>2177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57200"/>
            <a:ext cx="7391400" cy="419100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US" altLang="zh-CN" sz="3400" smtClean="0">
              <a:ea typeface="楷体_GB2312" pitchFamily="49" charset="-122"/>
            </a:endParaRP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US" altLang="zh-CN" sz="3400" smtClean="0">
              <a:solidFill>
                <a:srgbClr val="FFFFFF"/>
              </a:solidFill>
              <a:ea typeface="黑体" panose="02010609060101010101" pitchFamily="49" charset="-122"/>
            </a:endParaRP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3400" smtClean="0">
                <a:solidFill>
                  <a:srgbClr val="FFFFFF"/>
                </a:solidFill>
                <a:ea typeface="黑体" panose="02010609060101010101" pitchFamily="49" charset="-122"/>
              </a:rPr>
              <a:t>书标</a:t>
            </a:r>
            <a:r>
              <a:rPr lang="en-US" altLang="zh-CN" sz="3400" smtClean="0">
                <a:ea typeface="楷体_GB2312" pitchFamily="49" charset="-122"/>
              </a:rPr>
              <a:t>——</a:t>
            </a:r>
            <a:r>
              <a:rPr lang="zh-CN" altLang="en-US" sz="3400" smtClean="0">
                <a:ea typeface="楷体_GB2312" pitchFamily="49" charset="-122"/>
              </a:rPr>
              <a:t>贴在书脊上的一种标签。标有“索书号”和语种号组成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3400" smtClean="0">
                <a:ea typeface="楷体_GB2312" pitchFamily="49" charset="-122"/>
              </a:rPr>
              <a:t>   </a:t>
            </a:r>
            <a:endParaRPr lang="zh-CN" altLang="en-US" sz="3800" smtClean="0">
              <a:ea typeface="楷体_GB2312" pitchFamily="49" charset="-122"/>
            </a:endParaRPr>
          </a:p>
        </p:txBody>
      </p:sp>
      <p:pic>
        <p:nvPicPr>
          <p:cNvPr id="247814" name="Picture 6" descr="书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68638"/>
            <a:ext cx="28813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5435600" y="3357563"/>
            <a:ext cx="1676400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Pct val="85000"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chi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Pct val="85000"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H31-61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Pct val="85000"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4015-04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"/>
                                        <p:tgtEl>
                                          <p:spTgt spid="247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"/>
                                        <p:tgtEl>
                                          <p:spTgt spid="247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"/>
                                        <p:tgtEl>
                                          <p:spTgt spid="247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  <p:bldP spid="247815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273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kumimoji="0" lang="zh-CN" altLang="en-US" sz="1400" b="0" i="0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zh-CN" sz="3400" smtClean="0">
              <a:ea typeface="楷体_GB2312" pitchFamily="49" charset="-122"/>
            </a:endParaRPr>
          </a:p>
        </p:txBody>
      </p:sp>
      <p:pic>
        <p:nvPicPr>
          <p:cNvPr id="78853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79875" name="Picture 2" descr="英文书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页脚占位符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pic>
        <p:nvPicPr>
          <p:cNvPr id="80899" name="Picture 1026" descr="俄文书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55625"/>
            <a:ext cx="7010400" cy="641350"/>
          </a:xfrm>
        </p:spPr>
        <p:txBody>
          <a:bodyPr/>
          <a:lstStyle/>
          <a:p>
            <a:pPr eaLnBrk="1" hangingPunct="1"/>
            <a:r>
              <a:rPr lang="en-US" altLang="zh-CN" smtClean="0"/>
              <a:t>4   </a:t>
            </a:r>
            <a:r>
              <a:rPr lang="zh-CN" altLang="en-US" smtClean="0"/>
              <a:t>藏书的排列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267200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endParaRPr lang="en-US" altLang="zh-CN" sz="3400" smtClean="0">
              <a:ea typeface="楷体_GB2312" pitchFamily="49" charset="-122"/>
            </a:endParaRPr>
          </a:p>
          <a:p>
            <a:pPr eaLnBrk="1" hangingPunct="1"/>
            <a:r>
              <a:rPr lang="zh-CN" altLang="en-US" sz="3400" smtClean="0">
                <a:ea typeface="楷体_GB2312" pitchFamily="49" charset="-122"/>
              </a:rPr>
              <a:t>多数图书馆都采用分类排列法</a:t>
            </a:r>
            <a:r>
              <a:rPr lang="zh-CN" altLang="en-US" smtClean="0">
                <a:ea typeface="楷体_GB2312" pitchFamily="49" charset="-122"/>
              </a:rPr>
              <a:t> </a:t>
            </a:r>
          </a:p>
        </p:txBody>
      </p:sp>
      <p:sp>
        <p:nvSpPr>
          <p:cNvPr id="253956" name="AutoShape 4"/>
          <p:cNvSpPr>
            <a:spLocks noChangeArrowheads="1"/>
          </p:cNvSpPr>
          <p:nvPr/>
        </p:nvSpPr>
        <p:spPr bwMode="auto">
          <a:xfrm>
            <a:off x="533400" y="304800"/>
            <a:ext cx="762000" cy="990600"/>
          </a:xfrm>
          <a:prstGeom prst="irregularSeal1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 autoUpdateAnimBg="0"/>
      <p:bldP spid="25395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934200" cy="701675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solidFill>
                  <a:srgbClr val="FFCCFF"/>
                </a:solidFill>
                <a:ea typeface="隶书" panose="02010509060101010101" pitchFamily="49" charset="-122"/>
              </a:rPr>
              <a:t>分类排列法（按索书号排架）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696200" cy="40386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zh-CN" altLang="en-US" smtClean="0">
                <a:ea typeface="楷体_GB2312" pitchFamily="49" charset="-122"/>
              </a:rPr>
              <a:t>此方法是在分类的基础上，按每种书上的索书号从小到大来排列。即先按分类号，再依著者号排列。</a:t>
            </a:r>
            <a:r>
              <a:rPr lang="zh-CN" altLang="en-US" smtClean="0"/>
              <a:t> </a:t>
            </a:r>
            <a:endParaRPr lang="zh-CN" altLang="en-US" smtClean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utoUpdateAnimBg="0"/>
      <p:bldP spid="258051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990600" y="2133600"/>
            <a:ext cx="7924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buSzPct val="85000"/>
              <a:buFontTx/>
              <a:buBlip>
                <a:blip r:embed="rId2"/>
              </a:buBlip>
            </a:pPr>
            <a:r>
              <a:rPr lang="zh-CN" altLang="en-US" sz="3000" b="1">
                <a:solidFill>
                  <a:srgbClr val="00FFFF"/>
                </a:solidFill>
                <a:latin typeface="Arial" panose="020B0604020202020204" pitchFamily="34" charset="0"/>
                <a:ea typeface="楷体_GB2312" pitchFamily="49" charset="-122"/>
              </a:rPr>
              <a:t>先排分类号</a:t>
            </a:r>
            <a:r>
              <a:rPr lang="zh-CN" altLang="en-US" sz="3000">
                <a:latin typeface="Arial" panose="020B0604020202020204" pitchFamily="34" charset="0"/>
                <a:ea typeface="楷体_GB2312" pitchFamily="49" charset="-122"/>
              </a:rPr>
              <a:t>，按字母先后顺序排，再将后面的数字逐位地按照从小到大的顺序进行排列；  </a:t>
            </a:r>
          </a:p>
          <a:p>
            <a:pPr eaLnBrk="1" hangingPunct="1">
              <a:buClrTx/>
              <a:buSzPct val="85000"/>
              <a:buFontTx/>
              <a:buBlip>
                <a:blip r:embed="rId2"/>
              </a:buBlip>
            </a:pPr>
            <a:r>
              <a:rPr lang="zh-CN" altLang="en-US" sz="3000">
                <a:solidFill>
                  <a:srgbClr val="00FFFF"/>
                </a:solidFill>
                <a:latin typeface="Arial" panose="020B0604020202020204" pitchFamily="34" charset="0"/>
                <a:ea typeface="楷体_GB2312" pitchFamily="49" charset="-122"/>
              </a:rPr>
              <a:t>若分类号相同，</a:t>
            </a:r>
            <a:r>
              <a:rPr lang="zh-CN" altLang="en-US" sz="3000" b="1">
                <a:solidFill>
                  <a:srgbClr val="00FFFF"/>
                </a:solidFill>
                <a:latin typeface="Arial" panose="020B0604020202020204" pitchFamily="34" charset="0"/>
                <a:ea typeface="楷体_GB2312" pitchFamily="49" charset="-122"/>
              </a:rPr>
              <a:t>再排著者号，</a:t>
            </a:r>
            <a:r>
              <a:rPr lang="zh-CN" altLang="en-US" sz="3000">
                <a:solidFill>
                  <a:srgbClr val="00FFFF"/>
                </a:solidFill>
                <a:latin typeface="Arial" panose="020B0604020202020204" pitchFamily="34" charset="0"/>
                <a:ea typeface="楷体_GB2312" pitchFamily="49" charset="-122"/>
              </a:rPr>
              <a:t>方法相同</a:t>
            </a:r>
            <a:r>
              <a:rPr lang="zh-CN" altLang="en-US" sz="3000">
                <a:latin typeface="Arial" panose="020B0604020202020204" pitchFamily="34" charset="0"/>
                <a:ea typeface="楷体_GB2312" pitchFamily="49" charset="-122"/>
              </a:rPr>
              <a:t>。</a:t>
            </a:r>
          </a:p>
          <a:p>
            <a:pPr eaLnBrk="1" hangingPunct="1">
              <a:buClrTx/>
              <a:buSzPct val="85000"/>
              <a:buFontTx/>
              <a:buBlip>
                <a:blip r:embed="rId2"/>
              </a:buBlip>
            </a:pPr>
            <a:r>
              <a:rPr lang="zh-CN" altLang="en-US" sz="3000">
                <a:latin typeface="Arial" panose="020B0604020202020204" pitchFamily="34" charset="0"/>
                <a:ea typeface="楷体_GB2312" pitchFamily="49" charset="-122"/>
              </a:rPr>
              <a:t>如： </a:t>
            </a:r>
            <a:r>
              <a:rPr lang="en-US" altLang="zh-CN" sz="2900">
                <a:ea typeface="楷体_GB2312" pitchFamily="49" charset="-122"/>
              </a:rPr>
              <a:t>TP</a:t>
            </a:r>
            <a:r>
              <a:rPr lang="en-US" altLang="zh-CN" sz="2900">
                <a:latin typeface="Arial" panose="020B0604020202020204" pitchFamily="34" charset="0"/>
                <a:ea typeface="楷体_GB2312" pitchFamily="49" charset="-122"/>
              </a:rPr>
              <a:t>352-63/1149</a:t>
            </a:r>
            <a:r>
              <a:rPr lang="zh-CN" altLang="en-US" sz="2900">
                <a:latin typeface="Arial" panose="020B0604020202020204" pitchFamily="34" charset="0"/>
                <a:ea typeface="楷体_GB2312" pitchFamily="49" charset="-122"/>
              </a:rPr>
              <a:t>、 </a:t>
            </a:r>
            <a:r>
              <a:rPr lang="en-US" altLang="zh-CN" sz="2900">
                <a:ea typeface="楷体_GB2312" pitchFamily="49" charset="-122"/>
              </a:rPr>
              <a:t>G</a:t>
            </a:r>
            <a:r>
              <a:rPr lang="en-US" altLang="zh-CN" sz="2900">
                <a:latin typeface="Arial" panose="020B0604020202020204" pitchFamily="34" charset="0"/>
                <a:ea typeface="楷体_GB2312" pitchFamily="49" charset="-122"/>
              </a:rPr>
              <a:t>842/2015</a:t>
            </a:r>
            <a:r>
              <a:rPr lang="zh-CN" altLang="en-US" sz="2900">
                <a:latin typeface="Arial" panose="020B0604020202020204" pitchFamily="34" charset="0"/>
                <a:ea typeface="楷体_GB2312" pitchFamily="49" charset="-122"/>
              </a:rPr>
              <a:t>、 </a:t>
            </a:r>
            <a:r>
              <a:rPr lang="en-US" altLang="zh-CN" sz="2900">
                <a:ea typeface="楷体_GB2312" pitchFamily="49" charset="-122"/>
              </a:rPr>
              <a:t>D</a:t>
            </a:r>
            <a:r>
              <a:rPr lang="en-US" altLang="zh-CN" sz="2900">
                <a:latin typeface="Arial" panose="020B0604020202020204" pitchFamily="34" charset="0"/>
                <a:ea typeface="楷体_GB2312" pitchFamily="49" charset="-122"/>
              </a:rPr>
              <a:t>9/1124</a:t>
            </a:r>
            <a:r>
              <a:rPr lang="zh-CN" altLang="en-US" sz="2900">
                <a:latin typeface="Arial" panose="020B0604020202020204" pitchFamily="34" charset="0"/>
                <a:ea typeface="楷体_GB2312" pitchFamily="49" charset="-122"/>
              </a:rPr>
              <a:t>、</a:t>
            </a:r>
            <a:r>
              <a:rPr lang="en-US" altLang="zh-CN" sz="2900">
                <a:ea typeface="楷体_GB2312" pitchFamily="49" charset="-122"/>
              </a:rPr>
              <a:t>TP</a:t>
            </a:r>
            <a:r>
              <a:rPr lang="en-US" altLang="zh-CN" sz="2900">
                <a:latin typeface="Arial" panose="020B0604020202020204" pitchFamily="34" charset="0"/>
                <a:ea typeface="楷体_GB2312" pitchFamily="49" charset="-122"/>
              </a:rPr>
              <a:t>352.1/1149</a:t>
            </a:r>
            <a:r>
              <a:rPr lang="en-US" altLang="zh-CN" sz="3400">
                <a:latin typeface="Arial" panose="020B0604020202020204" pitchFamily="34" charset="0"/>
              </a:rPr>
              <a:t> </a:t>
            </a:r>
            <a:r>
              <a:rPr lang="zh-CN" altLang="en-US" sz="3400">
                <a:latin typeface="Arial" panose="020B0604020202020204" pitchFamily="34" charset="0"/>
              </a:rPr>
              <a:t>、 </a:t>
            </a:r>
            <a:r>
              <a:rPr lang="en-US" altLang="zh-CN" sz="2900">
                <a:ea typeface="楷体_GB2312" pitchFamily="49" charset="-122"/>
              </a:rPr>
              <a:t>G</a:t>
            </a:r>
            <a:r>
              <a:rPr lang="en-US" altLang="zh-CN" sz="2900">
                <a:latin typeface="Arial" panose="020B0604020202020204" pitchFamily="34" charset="0"/>
                <a:ea typeface="楷体_GB2312" pitchFamily="49" charset="-122"/>
              </a:rPr>
              <a:t>85/6015</a:t>
            </a:r>
            <a:r>
              <a:rPr lang="zh-CN" altLang="en-US" sz="2900">
                <a:latin typeface="Arial" panose="020B0604020202020204" pitchFamily="34" charset="0"/>
                <a:ea typeface="楷体_GB2312" pitchFamily="49" charset="-122"/>
              </a:rPr>
              <a:t>、</a:t>
            </a:r>
            <a:r>
              <a:rPr lang="zh-CN" altLang="en-US" sz="3400">
                <a:latin typeface="Arial" panose="020B0604020202020204" pitchFamily="34" charset="0"/>
              </a:rPr>
              <a:t> </a:t>
            </a:r>
            <a:r>
              <a:rPr lang="en-US" altLang="zh-CN" sz="2900">
                <a:ea typeface="楷体_GB2312" pitchFamily="49" charset="-122"/>
              </a:rPr>
              <a:t>G</a:t>
            </a:r>
            <a:r>
              <a:rPr lang="en-US" altLang="zh-CN" sz="2900">
                <a:latin typeface="Arial" panose="020B0604020202020204" pitchFamily="34" charset="0"/>
                <a:ea typeface="楷体_GB2312" pitchFamily="49" charset="-122"/>
              </a:rPr>
              <a:t>842/2438</a:t>
            </a:r>
            <a:endParaRPr lang="en-US" altLang="zh-CN" sz="3400">
              <a:latin typeface="Arial" panose="020B0604020202020204" pitchFamily="34" charset="0"/>
            </a:endParaRP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762000" y="914400"/>
            <a:ext cx="3460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Tx/>
              <a:buSzPct val="85000"/>
              <a:buFontTx/>
              <a:buBlip>
                <a:blip r:embed="rId3"/>
              </a:buBlip>
            </a:pPr>
            <a:r>
              <a:rPr lang="zh-CN" altLang="en-US" sz="3400">
                <a:latin typeface="Arial" panose="020B0604020202020204" pitchFamily="34" charset="0"/>
                <a:ea typeface="楷体_GB2312" pitchFamily="49" charset="-122"/>
              </a:rPr>
              <a:t>索书号的排列：</a:t>
            </a:r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>
            <a:off x="4102100" y="2667000"/>
            <a:ext cx="685800" cy="0"/>
          </a:xfrm>
          <a:prstGeom prst="line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692" name="Line 12"/>
          <p:cNvSpPr>
            <a:spLocks noChangeShapeType="1"/>
          </p:cNvSpPr>
          <p:nvPr/>
        </p:nvSpPr>
        <p:spPr bwMode="auto">
          <a:xfrm>
            <a:off x="2590800" y="3124200"/>
            <a:ext cx="685800" cy="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694" name="Rectangle 14"/>
          <p:cNvSpPr>
            <a:spLocks noChangeArrowheads="1"/>
          </p:cNvSpPr>
          <p:nvPr/>
        </p:nvSpPr>
        <p:spPr bwMode="auto">
          <a:xfrm>
            <a:off x="1219200" y="5410200"/>
            <a:ext cx="7467600" cy="990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Pct val="85000"/>
              <a:buFontTx/>
              <a:buNone/>
            </a:pPr>
            <a:r>
              <a:rPr lang="en-US" altLang="zh-CN" sz="2900">
                <a:solidFill>
                  <a:schemeClr val="bg2"/>
                </a:solidFill>
                <a:ea typeface="楷体_GB2312" pitchFamily="49" charset="-122"/>
              </a:rPr>
              <a:t>D</a:t>
            </a:r>
            <a:r>
              <a:rPr lang="en-US" altLang="zh-CN" sz="290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9/1124</a:t>
            </a:r>
            <a:r>
              <a:rPr lang="zh-CN" altLang="en-US" sz="2900">
                <a:solidFill>
                  <a:schemeClr val="bg2"/>
                </a:solidFill>
                <a:ea typeface="楷体_GB2312" pitchFamily="49" charset="-122"/>
              </a:rPr>
              <a:t>、</a:t>
            </a:r>
            <a:r>
              <a:rPr lang="en-US" altLang="zh-CN" sz="2900">
                <a:solidFill>
                  <a:schemeClr val="bg2"/>
                </a:solidFill>
                <a:ea typeface="楷体_GB2312" pitchFamily="49" charset="-122"/>
              </a:rPr>
              <a:t>G</a:t>
            </a:r>
            <a:r>
              <a:rPr lang="en-US" altLang="zh-CN" sz="290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842/2015</a:t>
            </a:r>
            <a:r>
              <a:rPr lang="zh-CN" altLang="en-US" sz="2900">
                <a:solidFill>
                  <a:schemeClr val="bg2"/>
                </a:solidFill>
                <a:ea typeface="楷体_GB2312" pitchFamily="49" charset="-122"/>
              </a:rPr>
              <a:t>、 </a:t>
            </a:r>
            <a:r>
              <a:rPr lang="en-US" altLang="zh-CN" sz="2900">
                <a:solidFill>
                  <a:schemeClr val="bg2"/>
                </a:solidFill>
                <a:ea typeface="楷体_GB2312" pitchFamily="49" charset="-122"/>
              </a:rPr>
              <a:t>G</a:t>
            </a:r>
            <a:r>
              <a:rPr lang="en-US" altLang="zh-CN" sz="290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842/2438</a:t>
            </a:r>
            <a:r>
              <a:rPr lang="zh-CN" altLang="en-US" sz="290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、</a:t>
            </a:r>
          </a:p>
          <a:p>
            <a:pPr algn="ctr" eaLnBrk="1" hangingPunct="1">
              <a:buClrTx/>
              <a:buSzPct val="85000"/>
              <a:buFontTx/>
              <a:buNone/>
            </a:pPr>
            <a:r>
              <a:rPr lang="zh-CN" altLang="en-US" sz="2900">
                <a:solidFill>
                  <a:schemeClr val="bg2"/>
                </a:solidFill>
                <a:ea typeface="楷体_GB2312" pitchFamily="49" charset="-122"/>
              </a:rPr>
              <a:t> </a:t>
            </a:r>
            <a:r>
              <a:rPr lang="en-US" altLang="zh-CN" sz="2900">
                <a:solidFill>
                  <a:schemeClr val="bg2"/>
                </a:solidFill>
                <a:ea typeface="楷体_GB2312" pitchFamily="49" charset="-122"/>
              </a:rPr>
              <a:t>G</a:t>
            </a:r>
            <a:r>
              <a:rPr lang="en-US" altLang="zh-CN" sz="290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85/6015</a:t>
            </a:r>
            <a:r>
              <a:rPr lang="zh-CN" altLang="en-US" sz="2900">
                <a:solidFill>
                  <a:schemeClr val="bg2"/>
                </a:solidFill>
                <a:ea typeface="楷体_GB2312" pitchFamily="49" charset="-122"/>
              </a:rPr>
              <a:t>、</a:t>
            </a:r>
            <a:r>
              <a:rPr lang="en-US" altLang="zh-CN" sz="2900">
                <a:solidFill>
                  <a:schemeClr val="bg2"/>
                </a:solidFill>
                <a:ea typeface="楷体_GB2312" pitchFamily="49" charset="-122"/>
              </a:rPr>
              <a:t>TP</a:t>
            </a:r>
            <a:r>
              <a:rPr lang="en-US" altLang="zh-CN" sz="290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352-61/1149</a:t>
            </a:r>
            <a:r>
              <a:rPr lang="zh-CN" altLang="en-US" sz="2900">
                <a:solidFill>
                  <a:schemeClr val="bg2"/>
                </a:solidFill>
                <a:ea typeface="楷体_GB2312" pitchFamily="49" charset="-122"/>
              </a:rPr>
              <a:t>、</a:t>
            </a:r>
            <a:r>
              <a:rPr lang="en-US" altLang="zh-CN" sz="2900">
                <a:solidFill>
                  <a:schemeClr val="bg2"/>
                </a:solidFill>
                <a:ea typeface="楷体_GB2312" pitchFamily="49" charset="-122"/>
              </a:rPr>
              <a:t>TP</a:t>
            </a:r>
            <a:r>
              <a:rPr lang="en-US" altLang="zh-CN" sz="290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352.1/1149</a:t>
            </a:r>
            <a:endParaRPr lang="en-US" altLang="zh-CN" sz="3000">
              <a:solidFill>
                <a:schemeClr val="bg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27696" name="Line 16"/>
          <p:cNvSpPr>
            <a:spLocks noChangeShapeType="1"/>
          </p:cNvSpPr>
          <p:nvPr/>
        </p:nvSpPr>
        <p:spPr bwMode="auto">
          <a:xfrm>
            <a:off x="1870075" y="3124200"/>
            <a:ext cx="6858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autoUpdateAnimBg="0"/>
      <p:bldP spid="327686" grpId="0" autoUpdateAnimBg="0"/>
      <p:bldP spid="327694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273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kumimoji="0" lang="zh-CN" altLang="en-US" sz="1400" b="0" i="0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zh-CN" sz="3400" smtClean="0">
              <a:ea typeface="楷体_GB2312" pitchFamily="49" charset="-122"/>
            </a:endParaRPr>
          </a:p>
        </p:txBody>
      </p:sp>
      <p:pic>
        <p:nvPicPr>
          <p:cNvPr id="84997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61" name="AutoShape 5"/>
          <p:cNvSpPr>
            <a:spLocks noChangeArrowheads="1"/>
          </p:cNvSpPr>
          <p:nvPr/>
        </p:nvSpPr>
        <p:spPr bwMode="auto">
          <a:xfrm>
            <a:off x="1187450" y="1844675"/>
            <a:ext cx="1223963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454662" name="AutoShape 6"/>
          <p:cNvSpPr>
            <a:spLocks noChangeArrowheads="1"/>
          </p:cNvSpPr>
          <p:nvPr/>
        </p:nvSpPr>
        <p:spPr bwMode="auto">
          <a:xfrm>
            <a:off x="1116013" y="2924175"/>
            <a:ext cx="1223962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454663" name="AutoShape 7"/>
          <p:cNvSpPr>
            <a:spLocks noChangeArrowheads="1"/>
          </p:cNvSpPr>
          <p:nvPr/>
        </p:nvSpPr>
        <p:spPr bwMode="auto">
          <a:xfrm>
            <a:off x="1476375" y="6453188"/>
            <a:ext cx="1295400" cy="40481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888239090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1850499797 h 21600"/>
              <a:gd name="T10" fmla="*/ 2147483646 w 21600"/>
              <a:gd name="T11" fmla="*/ 88823909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4664" name="Rectangle 8"/>
          <p:cNvSpPr>
            <a:spLocks noChangeArrowheads="1"/>
          </p:cNvSpPr>
          <p:nvPr/>
        </p:nvSpPr>
        <p:spPr bwMode="auto">
          <a:xfrm>
            <a:off x="684213" y="260350"/>
            <a:ext cx="7467600" cy="990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000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在书架上排列时遵循：从左到右、从上到下。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1" grpId="0" animBg="1"/>
      <p:bldP spid="454662" grpId="0" animBg="1"/>
      <p:bldP spid="45466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/>
              <a:t>大学生需要加强自学能力的培养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b="1" smtClean="0"/>
              <a:t>大学生的</a:t>
            </a:r>
            <a:r>
              <a:rPr lang="zh-CN" altLang="en-US" b="1" smtClean="0">
                <a:solidFill>
                  <a:schemeClr val="tx2"/>
                </a:solidFill>
              </a:rPr>
              <a:t>智力结构</a:t>
            </a:r>
            <a:r>
              <a:rPr lang="zh-CN" altLang="en-US" smtClean="0"/>
              <a:t>：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zh-CN" altLang="en-US" i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自学能力、思维能力、表达能力、操作能力、组织能力。。。  。。。</a:t>
            </a: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b="1" smtClean="0">
                <a:solidFill>
                  <a:schemeClr val="tx2"/>
                </a:solidFill>
              </a:rPr>
              <a:t>自学能力</a:t>
            </a:r>
            <a:r>
              <a:rPr lang="zh-CN" altLang="en-US" b="1" smtClean="0"/>
              <a:t>即</a:t>
            </a:r>
            <a:r>
              <a:rPr lang="zh-CN" altLang="en-US" smtClean="0"/>
              <a:t>：</a:t>
            </a:r>
          </a:p>
          <a:p>
            <a:pPr eaLnBrk="1" hangingPunct="1"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zh-CN" altLang="en-US" i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自行确定学习目标、制定学习计划、查阅文献资料；</a:t>
            </a:r>
          </a:p>
          <a:p>
            <a:pPr eaLnBrk="1" hangingPunct="1">
              <a:buClr>
                <a:srgbClr val="D60093"/>
              </a:buClr>
              <a:buFont typeface="Wingdings" panose="05000000000000000000" pitchFamily="2" charset="2"/>
              <a:buChar char="Ø"/>
            </a:pPr>
            <a:r>
              <a:rPr lang="zh-CN" altLang="en-US" i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独立阅读、独立思考、独立进行分析、综合、协作和评价等；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zh-CN" altLang="en-US" i="1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buFont typeface="Symbol" panose="05050102010706020507" pitchFamily="18" charset="2"/>
              <a:buNone/>
            </a:pPr>
            <a:endParaRPr lang="zh-CN" altLang="en-US" i="1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7772400" cy="762000"/>
          </a:xfrm>
        </p:spPr>
        <p:txBody>
          <a:bodyPr/>
          <a:lstStyle/>
          <a:p>
            <a:pPr eaLnBrk="1" hangingPunct="1"/>
            <a:r>
              <a:rPr lang="zh-CN" altLang="en-US" sz="40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问题</a:t>
            </a:r>
            <a:r>
              <a:rPr lang="en-US" altLang="zh-CN" sz="40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000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3200" smtClean="0">
                <a:ea typeface="黑体" panose="02010609060101010101" pitchFamily="49" charset="-122"/>
              </a:rPr>
              <a:t>下面这组分类号是如何排列的？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773238"/>
            <a:ext cx="7239000" cy="4419600"/>
          </a:xfrm>
        </p:spPr>
        <p:txBody>
          <a:bodyPr/>
          <a:lstStyle/>
          <a:p>
            <a:pPr eaLnBrk="1" hangingPunct="1"/>
            <a:r>
              <a:rPr lang="en-US" altLang="zh-CN" smtClean="0"/>
              <a:t>H31</a:t>
            </a:r>
          </a:p>
          <a:p>
            <a:pPr eaLnBrk="1" hangingPunct="1"/>
            <a:r>
              <a:rPr lang="en-US" altLang="zh-CN" smtClean="0"/>
              <a:t>H311</a:t>
            </a:r>
          </a:p>
          <a:p>
            <a:pPr eaLnBrk="1" hangingPunct="1"/>
            <a:r>
              <a:rPr lang="en-US" altLang="zh-CN" smtClean="0"/>
              <a:t>H32</a:t>
            </a:r>
          </a:p>
          <a:p>
            <a:pPr eaLnBrk="1" hangingPunct="1"/>
            <a:r>
              <a:rPr lang="en-US" altLang="zh-CN" smtClean="0"/>
              <a:t>H311.12</a:t>
            </a:r>
          </a:p>
          <a:p>
            <a:pPr eaLnBrk="1" hangingPunct="1"/>
            <a:r>
              <a:rPr lang="en-US" altLang="zh-CN" smtClean="0"/>
              <a:t>H312</a:t>
            </a:r>
          </a:p>
          <a:p>
            <a:pPr eaLnBrk="1" hangingPunct="1"/>
            <a:r>
              <a:rPr lang="en-US" altLang="zh-CN" smtClean="0"/>
              <a:t>H31-61</a:t>
            </a:r>
          </a:p>
        </p:txBody>
      </p:sp>
      <p:pic>
        <p:nvPicPr>
          <p:cNvPr id="86021" name="Picture 4" descr="AP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答案：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H31</a:t>
            </a:r>
          </a:p>
          <a:p>
            <a:pPr eaLnBrk="1" hangingPunct="1"/>
            <a:r>
              <a:rPr lang="en-US" altLang="zh-CN" smtClean="0"/>
              <a:t>H31-61</a:t>
            </a:r>
          </a:p>
          <a:p>
            <a:pPr eaLnBrk="1" hangingPunct="1"/>
            <a:r>
              <a:rPr lang="en-US" altLang="zh-CN" smtClean="0"/>
              <a:t>H311</a:t>
            </a:r>
          </a:p>
          <a:p>
            <a:pPr eaLnBrk="1" hangingPunct="1"/>
            <a:r>
              <a:rPr lang="en-US" altLang="zh-CN" smtClean="0"/>
              <a:t>H311.12</a:t>
            </a:r>
          </a:p>
          <a:p>
            <a:pPr eaLnBrk="1" hangingPunct="1"/>
            <a:r>
              <a:rPr lang="en-US" altLang="zh-CN" smtClean="0"/>
              <a:t> H312</a:t>
            </a:r>
          </a:p>
          <a:p>
            <a:pPr eaLnBrk="1" hangingPunct="1"/>
            <a:r>
              <a:rPr lang="en-US" altLang="zh-CN" smtClean="0"/>
              <a:t>H32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27038"/>
            <a:ext cx="6096000" cy="641350"/>
          </a:xfrm>
        </p:spPr>
        <p:txBody>
          <a:bodyPr/>
          <a:lstStyle/>
          <a:p>
            <a:pPr eaLnBrk="1" hangingPunct="1"/>
            <a:r>
              <a:rPr lang="zh-CN" altLang="en-US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问题</a:t>
            </a:r>
            <a:r>
              <a:rPr lang="en-US" altLang="zh-CN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i="1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索书号的排序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086600" cy="4419600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mtClean="0">
                <a:ea typeface="楷体_GB2312" pitchFamily="49" charset="-122"/>
              </a:rPr>
              <a:t>1</a:t>
            </a:r>
            <a:r>
              <a:rPr lang="zh-CN" altLang="en-US" smtClean="0">
                <a:ea typeface="楷体_GB2312" pitchFamily="49" charset="-122"/>
              </a:rPr>
              <a:t>、</a:t>
            </a:r>
            <a:r>
              <a:rPr lang="en-US" altLang="zh-CN" smtClean="0">
                <a:ea typeface="楷体_GB2312" pitchFamily="49" charset="-122"/>
              </a:rPr>
              <a:t>TP315/4033   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mtClean="0">
                <a:ea typeface="楷体_GB2312" pitchFamily="49" charset="-122"/>
              </a:rPr>
              <a:t>2</a:t>
            </a:r>
            <a:r>
              <a:rPr lang="zh-CN" altLang="en-US" smtClean="0">
                <a:ea typeface="楷体_GB2312" pitchFamily="49" charset="-122"/>
              </a:rPr>
              <a:t>、</a:t>
            </a:r>
            <a:r>
              <a:rPr lang="en-US" altLang="zh-CN" smtClean="0">
                <a:ea typeface="楷体_GB2312" pitchFamily="49" charset="-122"/>
              </a:rPr>
              <a:t>TP315.1/1413    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mtClean="0">
                <a:ea typeface="楷体_GB2312" pitchFamily="49" charset="-122"/>
              </a:rPr>
              <a:t>3</a:t>
            </a:r>
            <a:r>
              <a:rPr lang="zh-CN" altLang="en-US" smtClean="0">
                <a:ea typeface="楷体_GB2312" pitchFamily="49" charset="-122"/>
              </a:rPr>
              <a:t>、</a:t>
            </a:r>
            <a:r>
              <a:rPr lang="en-US" altLang="zh-CN" smtClean="0">
                <a:ea typeface="楷体_GB2312" pitchFamily="49" charset="-122"/>
              </a:rPr>
              <a:t>TP315.3-61 /1920 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mtClean="0">
                <a:ea typeface="楷体_GB2312" pitchFamily="49" charset="-122"/>
              </a:rPr>
              <a:t>4</a:t>
            </a:r>
            <a:r>
              <a:rPr lang="zh-CN" altLang="en-US" smtClean="0">
                <a:ea typeface="楷体_GB2312" pitchFamily="49" charset="-122"/>
              </a:rPr>
              <a:t>、</a:t>
            </a:r>
            <a:r>
              <a:rPr lang="en-US" altLang="zh-CN" smtClean="0">
                <a:ea typeface="楷体_GB2312" pitchFamily="49" charset="-122"/>
              </a:rPr>
              <a:t>TP315.3/4527 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mtClean="0">
                <a:ea typeface="楷体_GB2312" pitchFamily="49" charset="-122"/>
              </a:rPr>
              <a:t>5</a:t>
            </a:r>
            <a:r>
              <a:rPr lang="zh-CN" altLang="en-US" smtClean="0">
                <a:ea typeface="楷体_GB2312" pitchFamily="49" charset="-122"/>
              </a:rPr>
              <a:t>、</a:t>
            </a:r>
            <a:r>
              <a:rPr lang="en-US" altLang="zh-CN" smtClean="0">
                <a:ea typeface="楷体_GB2312" pitchFamily="49" charset="-122"/>
              </a:rPr>
              <a:t>TP315/0117            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zh-CN" smtClean="0">
                <a:ea typeface="楷体_GB2312" pitchFamily="49" charset="-122"/>
              </a:rPr>
              <a:t>6</a:t>
            </a:r>
            <a:r>
              <a:rPr lang="zh-CN" altLang="en-US" smtClean="0">
                <a:ea typeface="楷体_GB2312" pitchFamily="49" charset="-122"/>
              </a:rPr>
              <a:t>、</a:t>
            </a:r>
            <a:r>
              <a:rPr lang="en-US" altLang="zh-CN" smtClean="0">
                <a:ea typeface="楷体_GB2312" pitchFamily="49" charset="-122"/>
              </a:rPr>
              <a:t>TP315.3/4021</a:t>
            </a:r>
          </a:p>
        </p:txBody>
      </p:sp>
      <p:pic>
        <p:nvPicPr>
          <p:cNvPr id="88069" name="Picture 4" descr="AP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4800600" y="2133600"/>
            <a:ext cx="320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Pct val="85000"/>
              <a:buFontTx/>
              <a:buNone/>
            </a:pPr>
            <a:endParaRPr lang="en-US" altLang="zh-CN">
              <a:latin typeface="Arial" panose="020B0604020202020204" pitchFamily="34" charset="0"/>
              <a:ea typeface="楷体_GB2312" pitchFamily="49" charset="-122"/>
            </a:endParaRPr>
          </a:p>
          <a:p>
            <a:pPr algn="ctr" eaLnBrk="1" hangingPunct="1">
              <a:lnSpc>
                <a:spcPct val="90000"/>
              </a:lnSpc>
              <a:buClrTx/>
              <a:buSzPct val="85000"/>
              <a:buFontTx/>
              <a:buNone/>
            </a:pPr>
            <a:endParaRPr lang="en-US" altLang="zh-CN">
              <a:latin typeface="Arial" panose="020B0604020202020204" pitchFamily="34" charset="0"/>
              <a:ea typeface="楷体_GB2312" pitchFamily="49" charset="-122"/>
            </a:endParaRPr>
          </a:p>
          <a:p>
            <a:pPr algn="ctr" eaLnBrk="1" hangingPunct="1">
              <a:lnSpc>
                <a:spcPct val="90000"/>
              </a:lnSpc>
              <a:buClrTx/>
              <a:buSzPct val="85000"/>
              <a:buFontTx/>
              <a:buNone/>
            </a:pPr>
            <a:r>
              <a:rPr lang="en-US" altLang="zh-CN">
                <a:latin typeface="Arial" panose="020B0604020202020204" pitchFamily="34" charset="0"/>
                <a:ea typeface="楷体_GB2312" pitchFamily="49" charset="-122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6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答案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5</a:t>
            </a:r>
            <a:r>
              <a:rPr lang="zh-CN" altLang="en-US" smtClean="0"/>
              <a:t>、</a:t>
            </a:r>
            <a:r>
              <a:rPr lang="en-US" altLang="zh-CN" smtClean="0"/>
              <a:t>TP315/0117</a:t>
            </a:r>
          </a:p>
          <a:p>
            <a:pPr eaLnBrk="1" hangingPunct="1"/>
            <a:r>
              <a:rPr lang="en-US" altLang="zh-CN" smtClean="0"/>
              <a:t>1</a:t>
            </a:r>
            <a:r>
              <a:rPr lang="zh-CN" altLang="en-US" smtClean="0"/>
              <a:t>、 </a:t>
            </a:r>
            <a:r>
              <a:rPr lang="en-US" altLang="zh-CN" smtClean="0"/>
              <a:t>TP315/4033</a:t>
            </a:r>
          </a:p>
          <a:p>
            <a:pPr eaLnBrk="1" hangingPunct="1"/>
            <a:r>
              <a:rPr lang="en-US" altLang="zh-CN" smtClean="0"/>
              <a:t>2</a:t>
            </a:r>
            <a:r>
              <a:rPr lang="zh-CN" altLang="en-US" smtClean="0"/>
              <a:t>、 </a:t>
            </a:r>
            <a:r>
              <a:rPr lang="en-US" altLang="zh-CN" smtClean="0"/>
              <a:t>TP315.1/1413</a:t>
            </a:r>
          </a:p>
          <a:p>
            <a:pPr eaLnBrk="1" hangingPunct="1"/>
            <a:r>
              <a:rPr lang="en-US" altLang="zh-CN" smtClean="0"/>
              <a:t>6</a:t>
            </a:r>
            <a:r>
              <a:rPr lang="zh-CN" altLang="en-US" smtClean="0"/>
              <a:t>、 </a:t>
            </a:r>
            <a:r>
              <a:rPr lang="en-US" altLang="zh-CN" smtClean="0"/>
              <a:t>TP315.3/4021</a:t>
            </a:r>
          </a:p>
          <a:p>
            <a:pPr eaLnBrk="1" hangingPunct="1"/>
            <a:r>
              <a:rPr lang="en-US" altLang="zh-CN" smtClean="0"/>
              <a:t>4</a:t>
            </a:r>
            <a:r>
              <a:rPr lang="zh-CN" altLang="en-US" smtClean="0"/>
              <a:t>、 </a:t>
            </a:r>
            <a:r>
              <a:rPr lang="en-US" altLang="zh-CN" smtClean="0"/>
              <a:t>TP315.3/4527</a:t>
            </a:r>
          </a:p>
          <a:p>
            <a:pPr eaLnBrk="1" hangingPunct="1"/>
            <a:r>
              <a:rPr lang="en-US" altLang="zh-CN" smtClean="0"/>
              <a:t>3</a:t>
            </a:r>
            <a:r>
              <a:rPr lang="zh-CN" altLang="en-US" smtClean="0"/>
              <a:t>、</a:t>
            </a:r>
            <a:r>
              <a:rPr lang="en-US" altLang="zh-CN" smtClean="0"/>
              <a:t>TP315.3-61/1920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87375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zh-CN" smtClean="0"/>
              <a:t>5  </a:t>
            </a:r>
            <a:r>
              <a:rPr lang="zh-CN" altLang="en-US" smtClean="0"/>
              <a:t>目录简介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772400" cy="4267200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楷体_GB2312" pitchFamily="49" charset="-122"/>
              </a:rPr>
              <a:t>为了便于知道库内的文献资源，需要为每种书建立一个资料卡片。</a:t>
            </a:r>
          </a:p>
          <a:p>
            <a:pPr eaLnBrk="1" hangingPunct="1"/>
            <a:r>
              <a:rPr lang="zh-CN" altLang="en-US" smtClean="0">
                <a:ea typeface="楷体_GB2312" pitchFamily="49" charset="-122"/>
              </a:rPr>
              <a:t>为图书建立的这些卡片，图书馆称之为“</a:t>
            </a:r>
            <a:r>
              <a:rPr lang="zh-CN" altLang="en-US" b="1" i="1" smtClean="0">
                <a:solidFill>
                  <a:srgbClr val="FFCCFF"/>
                </a:solidFill>
                <a:ea typeface="楷体_GB2312" pitchFamily="49" charset="-122"/>
              </a:rPr>
              <a:t>款目</a:t>
            </a:r>
            <a:r>
              <a:rPr lang="zh-CN" altLang="en-US" smtClean="0">
                <a:ea typeface="楷体_GB2312" pitchFamily="49" charset="-122"/>
              </a:rPr>
              <a:t>”。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 autoUpdateAnimBg="0"/>
      <p:bldP spid="350211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95288"/>
            <a:ext cx="7772400" cy="642937"/>
          </a:xfrm>
        </p:spPr>
        <p:txBody>
          <a:bodyPr/>
          <a:lstStyle/>
          <a:p>
            <a:pPr eaLnBrk="1" hangingPunct="1"/>
            <a:r>
              <a:rPr lang="en-US" altLang="zh-CN" smtClean="0"/>
              <a:t> </a:t>
            </a:r>
            <a:endParaRPr lang="en-US" altLang="zh-CN" smtClean="0">
              <a:ea typeface="华文新魏" panose="02010800040101010101" pitchFamily="2" charset="-122"/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z="3600" b="1" smtClean="0">
                <a:ea typeface="楷体_GB2312" pitchFamily="49" charset="-122"/>
              </a:rPr>
              <a:t>一张卡片款目的例样：</a:t>
            </a:r>
          </a:p>
        </p:txBody>
      </p:sp>
      <p:grpSp>
        <p:nvGrpSpPr>
          <p:cNvPr id="352260" name="Group 4"/>
          <p:cNvGrpSpPr>
            <a:grpSpLocks/>
          </p:cNvGrpSpPr>
          <p:nvPr/>
        </p:nvGrpSpPr>
        <p:grpSpPr bwMode="auto">
          <a:xfrm>
            <a:off x="457200" y="1600200"/>
            <a:ext cx="8534400" cy="4454525"/>
            <a:chOff x="288" y="1082"/>
            <a:chExt cx="5376" cy="2806"/>
          </a:xfrm>
        </p:grpSpPr>
        <p:grpSp>
          <p:nvGrpSpPr>
            <p:cNvPr id="91144" name="Group 5"/>
            <p:cNvGrpSpPr>
              <a:grpSpLocks/>
            </p:cNvGrpSpPr>
            <p:nvPr/>
          </p:nvGrpSpPr>
          <p:grpSpPr bwMode="auto">
            <a:xfrm>
              <a:off x="288" y="1082"/>
              <a:ext cx="5376" cy="2806"/>
              <a:chOff x="288" y="1056"/>
              <a:chExt cx="5376" cy="2880"/>
            </a:xfrm>
          </p:grpSpPr>
          <p:sp>
            <p:nvSpPr>
              <p:cNvPr id="91146" name="Rectangle 6"/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5376" cy="28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80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Symbol" panose="05050102010706020507" pitchFamily="18" charset="2"/>
                  <a:buChar char="¨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en-US" altLang="zh-CN" sz="800"/>
              </a:p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CN" sz="2800"/>
                  <a:t>             </a:t>
                </a:r>
                <a:r>
                  <a:rPr kumimoji="0" lang="zh-CN" altLang="en-US" sz="2800"/>
                  <a:t>新编海商法学</a:t>
                </a:r>
                <a:r>
                  <a:rPr kumimoji="0" lang="en-US" altLang="zh-CN" sz="2800"/>
                  <a:t>/</a:t>
                </a:r>
                <a:r>
                  <a:rPr kumimoji="0" lang="zh-CN" altLang="en-US" sz="2800"/>
                  <a:t>司玉琢主编</a:t>
                </a:r>
                <a:r>
                  <a:rPr kumimoji="0" lang="en-US" altLang="zh-CN" sz="2800"/>
                  <a:t>.</a:t>
                </a:r>
                <a:r>
                  <a:rPr kumimoji="0" lang="zh-CN" altLang="en-US" sz="2800"/>
                  <a:t>－北京：人民交通</a:t>
                </a:r>
              </a:p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800"/>
                  <a:t>             出版社，</a:t>
                </a:r>
                <a:r>
                  <a:rPr kumimoji="0" lang="en-US" altLang="zh-CN" sz="2800"/>
                  <a:t>1991.9</a:t>
                </a:r>
              </a:p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CN" sz="2800"/>
                  <a:t>             548</a:t>
                </a:r>
                <a:r>
                  <a:rPr kumimoji="0" lang="zh-CN" altLang="en-US" sz="2800"/>
                  <a:t>页；大</a:t>
                </a:r>
                <a:r>
                  <a:rPr kumimoji="0" lang="en-US" altLang="zh-CN" sz="2800"/>
                  <a:t>32</a:t>
                </a:r>
                <a:r>
                  <a:rPr kumimoji="0" lang="zh-CN" altLang="en-US" sz="2800"/>
                  <a:t>开</a:t>
                </a:r>
              </a:p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800"/>
                  <a:t>             </a:t>
                </a:r>
                <a:r>
                  <a:rPr kumimoji="0" lang="en-US" altLang="zh-CN" sz="2800"/>
                  <a:t>ISBN 7-114-01268-3/D·00022</a:t>
                </a:r>
                <a:r>
                  <a:rPr kumimoji="0" lang="zh-CN" altLang="en-US" sz="2800"/>
                  <a:t>：</a:t>
                </a:r>
                <a:r>
                  <a:rPr kumimoji="0" lang="en-US" altLang="zh-CN" sz="2800"/>
                  <a:t>7.20</a:t>
                </a:r>
                <a:r>
                  <a:rPr kumimoji="0" lang="zh-CN" altLang="en-US" sz="2800"/>
                  <a:t>元</a:t>
                </a:r>
              </a:p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800"/>
                  <a:t>             本书主要介绍与船舶、船长和船员、海上货物</a:t>
                </a:r>
              </a:p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800"/>
                  <a:t>             运输合同、船舶碰撞、海上救助、共同海损、</a:t>
                </a:r>
              </a:p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800"/>
                  <a:t>             海上保险及海事诉讼与仲裁等有关的海商法理</a:t>
                </a:r>
              </a:p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800"/>
                  <a:t>             论和实务。</a:t>
                </a:r>
              </a:p>
              <a:p>
                <a:pPr algn="just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zh-CN" altLang="en-US" sz="2800"/>
                  <a:t>            </a:t>
                </a:r>
                <a:r>
                  <a:rPr kumimoji="0" lang="en-US" altLang="zh-CN" sz="2800"/>
                  <a:t>Ⅰ.</a:t>
                </a:r>
                <a:r>
                  <a:rPr kumimoji="0" lang="zh-CN" altLang="en-US" sz="2800"/>
                  <a:t>新</a:t>
                </a:r>
                <a:r>
                  <a:rPr kumimoji="0" lang="en-US" altLang="zh-CN" sz="2800"/>
                  <a:t>…  Ⅱ.</a:t>
                </a:r>
                <a:r>
                  <a:rPr kumimoji="0" lang="zh-CN" altLang="en-US" sz="2800"/>
                  <a:t>司</a:t>
                </a:r>
                <a:r>
                  <a:rPr kumimoji="0" lang="en-US" altLang="zh-CN" sz="2800"/>
                  <a:t>…  Ⅲ.</a:t>
                </a:r>
                <a:r>
                  <a:rPr kumimoji="0" lang="zh-CN" altLang="en-US" sz="2800"/>
                  <a:t>海商法  </a:t>
                </a:r>
                <a:r>
                  <a:rPr kumimoji="0" lang="en-US" altLang="zh-CN" sz="2800"/>
                  <a:t>Ⅳ.D996</a:t>
                </a:r>
              </a:p>
            </p:txBody>
          </p:sp>
          <p:sp>
            <p:nvSpPr>
              <p:cNvPr id="91147" name="WordArt 7"/>
              <p:cNvSpPr>
                <a:spLocks noChangeArrowheads="1" noChangeShapeType="1"/>
              </p:cNvSpPr>
              <p:nvPr/>
            </p:nvSpPr>
            <p:spPr bwMode="auto">
              <a:xfrm>
                <a:off x="384" y="1248"/>
                <a:ext cx="528" cy="38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1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rPr>
                  <a:t>D996</a:t>
                </a:r>
              </a:p>
              <a:p>
                <a:pPr algn="ctr"/>
                <a:r>
                  <a:rPr lang="en-US" altLang="zh-CN" sz="1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宋体" panose="02010600030101010101" pitchFamily="2" charset="-122"/>
                  </a:rPr>
                  <a:t>1711</a:t>
                </a:r>
                <a:endParaRPr lang="zh-CN" altLang="en-US" sz="10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91145" name="Oval 8"/>
            <p:cNvSpPr>
              <a:spLocks noChangeArrowheads="1"/>
            </p:cNvSpPr>
            <p:nvPr/>
          </p:nvSpPr>
          <p:spPr bwMode="auto">
            <a:xfrm>
              <a:off x="2832" y="3648"/>
              <a:ext cx="192" cy="1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2400"/>
            </a:p>
          </p:txBody>
        </p:sp>
      </p:grpSp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将</a:t>
            </a:r>
            <a:r>
              <a:rPr lang="zh-CN" altLang="en-US">
                <a:solidFill>
                  <a:schemeClr val="bg2"/>
                </a:solidFill>
                <a:ea typeface="楷体_GB2312" pitchFamily="49" charset="-122"/>
              </a:rPr>
              <a:t>“</a:t>
            </a:r>
            <a:r>
              <a:rPr lang="zh-CN" altLang="en-US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款目</a:t>
            </a:r>
            <a:r>
              <a:rPr lang="zh-CN" altLang="en-US">
                <a:solidFill>
                  <a:schemeClr val="bg2"/>
                </a:solidFill>
                <a:ea typeface="楷体_GB2312" pitchFamily="49" charset="-122"/>
              </a:rPr>
              <a:t>”</a:t>
            </a:r>
            <a:r>
              <a:rPr lang="zh-CN" altLang="en-US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按一定规则组织起来，称作</a:t>
            </a:r>
            <a:r>
              <a:rPr lang="zh-CN" altLang="en-US" b="1" i="1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目录</a:t>
            </a:r>
            <a:r>
              <a:rPr lang="zh-CN" altLang="en-US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。</a:t>
            </a:r>
          </a:p>
        </p:txBody>
      </p:sp>
      <p:sp>
        <p:nvSpPr>
          <p:cNvPr id="352266" name="Rectangle 10"/>
          <p:cNvSpPr>
            <a:spLocks noChangeArrowheads="1"/>
          </p:cNvSpPr>
          <p:nvPr/>
        </p:nvSpPr>
        <p:spPr bwMode="auto">
          <a:xfrm>
            <a:off x="533400" y="4876800"/>
            <a:ext cx="8077200" cy="990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chemeClr val="bg2"/>
                </a:solidFill>
                <a:latin typeface="Arial" panose="020B0604020202020204" pitchFamily="34" charset="0"/>
                <a:ea typeface="楷体_GB2312" pitchFamily="49" charset="-122"/>
              </a:rPr>
              <a:t>目录是读者查找馆藏文献的工具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autoUpdateAnimBg="0"/>
      <p:bldP spid="352265" grpId="0" animBg="1" autoUpdateAnimBg="0"/>
      <p:bldP spid="35226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smtClean="0">
                <a:solidFill>
                  <a:srgbClr val="FF3300"/>
                </a:solidFill>
              </a:rPr>
              <a:t> </a:t>
            </a:r>
            <a:endParaRPr lang="zh-CN" altLang="en-US" sz="1600" smtClean="0">
              <a:solidFill>
                <a:srgbClr val="FF33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大学生要学会利用图书馆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zh-CN" altLang="en-US" smtClean="0"/>
              <a:t>高校图书馆是：</a:t>
            </a:r>
          </a:p>
          <a:p>
            <a:pPr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mtClean="0">
                <a:ea typeface="楷体_GB2312" pitchFamily="49" charset="-122"/>
              </a:rPr>
              <a:t>大学生的第二课堂；</a:t>
            </a:r>
          </a:p>
          <a:p>
            <a:pPr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mtClean="0">
                <a:ea typeface="楷体_GB2312" pitchFamily="49" charset="-122"/>
              </a:rPr>
              <a:t>大学生的自学深造中心；</a:t>
            </a:r>
          </a:p>
          <a:p>
            <a:pPr eaLnBrk="1" hangingPunct="1">
              <a:buFont typeface="Symbol" panose="05050102010706020507" pitchFamily="18" charset="2"/>
              <a:buBlip>
                <a:blip r:embed="rId2"/>
              </a:buBlip>
            </a:pPr>
            <a:r>
              <a:rPr lang="zh-CN" altLang="en-US" smtClean="0">
                <a:ea typeface="楷体_GB2312" pitchFamily="49" charset="-122"/>
              </a:rPr>
              <a:t>大学生的信息获取中心；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eamy">
  <a:themeElements>
    <a:clrScheme name="dream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reamy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dream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eam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eam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eam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eam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eam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Settings\bihong\Application Data\Microsoft\Templates\dreamy.pot</Template>
  <TotalTime>10116</TotalTime>
  <Words>2003</Words>
  <Application>Microsoft Office PowerPoint</Application>
  <PresentationFormat>全屏显示(4:3)</PresentationFormat>
  <Paragraphs>411</Paragraphs>
  <Slides>85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85</vt:i4>
      </vt:variant>
    </vt:vector>
  </HeadingPairs>
  <TitlesOfParts>
    <vt:vector size="99" baseType="lpstr">
      <vt:lpstr>Times New Roman</vt:lpstr>
      <vt:lpstr>宋体</vt:lpstr>
      <vt:lpstr>Arial</vt:lpstr>
      <vt:lpstr>Symbol</vt:lpstr>
      <vt:lpstr>黑体</vt:lpstr>
      <vt:lpstr>楷体_GB2312</vt:lpstr>
      <vt:lpstr>华文楷体</vt:lpstr>
      <vt:lpstr>Wingdings</vt:lpstr>
      <vt:lpstr>Arial Black</vt:lpstr>
      <vt:lpstr>方正舒体</vt:lpstr>
      <vt:lpstr>华文行楷</vt:lpstr>
      <vt:lpstr>隶书</vt:lpstr>
      <vt:lpstr>华文新魏</vt:lpstr>
      <vt:lpstr>dreamy</vt:lpstr>
      <vt:lpstr>图书馆利用基础知识</vt:lpstr>
      <vt:lpstr>让我们认识一下： </vt:lpstr>
      <vt:lpstr>国内外非常重视大学生的“信息素养”教育</vt:lpstr>
      <vt:lpstr>信息素养是一种与组处理和利用信息相关的能力。包括：</vt:lpstr>
      <vt:lpstr>大学生信息素养的培养</vt:lpstr>
      <vt:lpstr>大学生为什么要利用图书馆？</vt:lpstr>
      <vt:lpstr>大学生需要巩固消化课堂知识</vt:lpstr>
      <vt:lpstr>大学生需要加强自学能力的培养</vt:lpstr>
      <vt:lpstr>大学生要学会利用图书馆</vt:lpstr>
      <vt:lpstr>思考1：</vt:lpstr>
      <vt:lpstr>第一部分——</vt:lpstr>
      <vt:lpstr>1  图书馆的馆藏</vt:lpstr>
      <vt:lpstr>思考2：</vt:lpstr>
      <vt:lpstr>2  文献资源的类型</vt:lpstr>
      <vt:lpstr>2.1  按出版方式</vt:lpstr>
      <vt:lpstr>2.2 按载体形态划分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小提示：印刷版图书的加工过程</vt:lpstr>
      <vt:lpstr>PowerPoint 演示文稿</vt:lpstr>
      <vt:lpstr>PowerPoint 演示文稿</vt:lpstr>
      <vt:lpstr>3  图书分类</vt:lpstr>
      <vt:lpstr>3 .1  《中图法》介绍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《中图法》类目推荐</vt:lpstr>
      <vt:lpstr>A 马克思主义、列宁主义、毛泽东思想、邓小平理论</vt:lpstr>
      <vt:lpstr>B 哲学、宗教</vt:lpstr>
      <vt:lpstr>C 社会科学总论</vt:lpstr>
      <vt:lpstr>PowerPoint 演示文稿</vt:lpstr>
      <vt:lpstr>D政治 </vt:lpstr>
      <vt:lpstr>E 军事</vt:lpstr>
      <vt:lpstr>F 经济</vt:lpstr>
      <vt:lpstr>F 经济</vt:lpstr>
      <vt:lpstr>F 经济</vt:lpstr>
      <vt:lpstr>G 文化、科学、教育、体育</vt:lpstr>
      <vt:lpstr>H 语言、文字</vt:lpstr>
      <vt:lpstr>H 语言、文字</vt:lpstr>
      <vt:lpstr>I 文学</vt:lpstr>
      <vt:lpstr>J 艺术</vt:lpstr>
      <vt:lpstr>K 历史、地理</vt:lpstr>
      <vt:lpstr>O 物理科学和化学</vt:lpstr>
      <vt:lpstr>P  天文学、地球科学</vt:lpstr>
      <vt:lpstr>T 工业技术</vt:lpstr>
      <vt:lpstr>PowerPoint 演示文稿</vt:lpstr>
      <vt:lpstr>U 交通运输</vt:lpstr>
      <vt:lpstr>PowerPoint 演示文稿</vt:lpstr>
      <vt:lpstr>3. 2  标识符号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   藏书的排列</vt:lpstr>
      <vt:lpstr>分类排列法（按索书号排架）</vt:lpstr>
      <vt:lpstr>PowerPoint 演示文稿</vt:lpstr>
      <vt:lpstr>PowerPoint 演示文稿</vt:lpstr>
      <vt:lpstr>问题1：下面这组分类号是如何排列的？</vt:lpstr>
      <vt:lpstr>答案：</vt:lpstr>
      <vt:lpstr>问题2：索书号的排序</vt:lpstr>
      <vt:lpstr>答案</vt:lpstr>
      <vt:lpstr>5  目录简介</vt:lpstr>
      <vt:lpstr> </vt:lpstr>
    </vt:vector>
  </TitlesOfParts>
  <Company>吴蔚群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OPAC检索系统</dc:title>
  <dc:creator>吴蔚群</dc:creator>
  <cp:lastModifiedBy>lawpq2010@outlook.com</cp:lastModifiedBy>
  <cp:revision>608</cp:revision>
  <dcterms:created xsi:type="dcterms:W3CDTF">2002-04-06T01:28:51Z</dcterms:created>
  <dcterms:modified xsi:type="dcterms:W3CDTF">2023-03-30T01:12:00Z</dcterms:modified>
</cp:coreProperties>
</file>